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60" r:id="rId4"/>
    <p:sldId id="271" r:id="rId5"/>
    <p:sldId id="261" r:id="rId6"/>
    <p:sldId id="272" r:id="rId7"/>
    <p:sldId id="258" r:id="rId8"/>
    <p:sldId id="265" r:id="rId9"/>
    <p:sldId id="268" r:id="rId10"/>
    <p:sldId id="263" r:id="rId11"/>
    <p:sldId id="262" r:id="rId12"/>
    <p:sldId id="278" r:id="rId13"/>
    <p:sldId id="275" r:id="rId14"/>
    <p:sldId id="276" r:id="rId15"/>
    <p:sldId id="274" r:id="rId16"/>
    <p:sldId id="279" r:id="rId17"/>
    <p:sldId id="273" r:id="rId18"/>
    <p:sldId id="277" r:id="rId19"/>
    <p:sldId id="266" r:id="rId20"/>
  </p:sldIdLst>
  <p:sldSz cx="9144000" cy="6858000" type="screen4x3"/>
  <p:notesSz cx="7007225" cy="928846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59" autoAdjust="0"/>
  </p:normalViewPr>
  <p:slideViewPr>
    <p:cSldViewPr snapToGrid="0" snapToObjects="1">
      <p:cViewPr varScale="1">
        <p:scale>
          <a:sx n="77" d="100"/>
          <a:sy n="77" d="100"/>
        </p:scale>
        <p:origin x="-3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465138">
              <a:defRPr sz="1200">
                <a:latin typeface="Lucida Sans Unicode" pitchFamily="34" charset="0"/>
              </a:defRPr>
            </a:lvl1pPr>
          </a:lstStyle>
          <a:p>
            <a:endParaRPr lang="en-US"/>
          </a:p>
        </p:txBody>
      </p:sp>
      <p:sp>
        <p:nvSpPr>
          <p:cNvPr id="44035" name="Rectangle 3"/>
          <p:cNvSpPr>
            <a:spLocks noGrp="1" noChangeArrowheads="1"/>
          </p:cNvSpPr>
          <p:nvPr>
            <p:ph type="dt" sz="quarter" idx="1"/>
          </p:nvPr>
        </p:nvSpPr>
        <p:spPr bwMode="auto">
          <a:xfrm>
            <a:off x="3968750" y="0"/>
            <a:ext cx="3036888"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465138">
              <a:defRPr sz="1200">
                <a:latin typeface="Lucida Sans Unicode" pitchFamily="34" charset="0"/>
              </a:defRPr>
            </a:lvl1pPr>
          </a:lstStyle>
          <a:p>
            <a:pPr>
              <a:defRPr/>
            </a:pPr>
            <a:fld id="{2046EDA1-8F6D-4EDA-8020-5AFF306E3198}" type="datetime1">
              <a:rPr lang="en-US"/>
              <a:pPr>
                <a:defRPr/>
              </a:pPr>
              <a:t>3/29/2010</a:t>
            </a:fld>
            <a:endParaRPr lang="en-US"/>
          </a:p>
        </p:txBody>
      </p:sp>
      <p:sp>
        <p:nvSpPr>
          <p:cNvPr id="44036" name="Rectangle 4"/>
          <p:cNvSpPr>
            <a:spLocks noGrp="1" noChangeArrowheads="1"/>
          </p:cNvSpPr>
          <p:nvPr>
            <p:ph type="ftr" sz="quarter" idx="2"/>
          </p:nvPr>
        </p:nvSpPr>
        <p:spPr bwMode="auto">
          <a:xfrm>
            <a:off x="0" y="8821738"/>
            <a:ext cx="3036888" cy="465137"/>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465138">
              <a:defRPr sz="1200">
                <a:latin typeface="Lucida Sans Unicode" pitchFamily="34" charset="0"/>
              </a:defRPr>
            </a:lvl1pPr>
          </a:lstStyle>
          <a:p>
            <a:r>
              <a:rPr lang="en-US"/>
              <a:t>A. Spencer, S. Zaslow, Bank Street College 2010</a:t>
            </a:r>
          </a:p>
        </p:txBody>
      </p:sp>
      <p:sp>
        <p:nvSpPr>
          <p:cNvPr id="44037" name="Rectangle 5"/>
          <p:cNvSpPr>
            <a:spLocks noGrp="1" noChangeArrowheads="1"/>
          </p:cNvSpPr>
          <p:nvPr>
            <p:ph type="sldNum" sz="quarter" idx="3"/>
          </p:nvPr>
        </p:nvSpPr>
        <p:spPr bwMode="auto">
          <a:xfrm>
            <a:off x="3968750" y="8821738"/>
            <a:ext cx="3036888" cy="465137"/>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465138">
              <a:defRPr sz="1200">
                <a:latin typeface="Lucida Sans Unicode" pitchFamily="34" charset="0"/>
              </a:defRPr>
            </a:lvl1pPr>
          </a:lstStyle>
          <a:p>
            <a:pPr>
              <a:defRPr/>
            </a:pPr>
            <a:fld id="{4EF7D784-DF6A-421C-8B53-3D947CBA51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defTabSz="465138">
              <a:defRPr sz="1200">
                <a:latin typeface="Calibri" pitchFamily="34" charset="0"/>
              </a:defRPr>
            </a:lvl1pPr>
          </a:lstStyle>
          <a:p>
            <a:endParaRPr lang="en-US"/>
          </a:p>
        </p:txBody>
      </p:sp>
      <p:sp>
        <p:nvSpPr>
          <p:cNvPr id="3" name="Date Placeholder 2"/>
          <p:cNvSpPr>
            <a:spLocks noGrp="1"/>
          </p:cNvSpPr>
          <p:nvPr>
            <p:ph type="dt" idx="1"/>
          </p:nvPr>
        </p:nvSpPr>
        <p:spPr bwMode="auto">
          <a:xfrm>
            <a:off x="396875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algn="r" defTabSz="465138">
              <a:defRPr sz="1200">
                <a:latin typeface="Calibri" pitchFamily="34" charset="0"/>
              </a:defRPr>
            </a:lvl1pPr>
          </a:lstStyle>
          <a:p>
            <a:pPr>
              <a:defRPr/>
            </a:pPr>
            <a:fld id="{9170601F-6CF6-4EEB-BECD-E0D9250E9A54}" type="datetime1">
              <a:rPr lang="en-US"/>
              <a:pPr>
                <a:defRPr/>
              </a:pPr>
              <a:t>3/29/2010</a:t>
            </a:fld>
            <a:endParaRPr lang="en-US"/>
          </a:p>
        </p:txBody>
      </p:sp>
      <p:sp>
        <p:nvSpPr>
          <p:cNvPr id="4" name="Slide Image Placeholder 3"/>
          <p:cNvSpPr>
            <a:spLocks noGrp="1" noRot="1" noChangeAspect="1"/>
          </p:cNvSpPr>
          <p:nvPr>
            <p:ph type="sldImg" idx="2"/>
          </p:nvPr>
        </p:nvSpPr>
        <p:spPr>
          <a:xfrm>
            <a:off x="1182688" y="696913"/>
            <a:ext cx="4643437" cy="3482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0088" y="4411663"/>
            <a:ext cx="5607050" cy="4179887"/>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defTabSz="465138">
              <a:defRPr sz="1200">
                <a:latin typeface="Calibri" pitchFamily="34" charset="0"/>
              </a:defRPr>
            </a:lvl1pPr>
          </a:lstStyle>
          <a:p>
            <a:r>
              <a:rPr lang="en-US"/>
              <a:t>A. Spencer, S. Zaslow, Bank Street College 2010</a:t>
            </a:r>
          </a:p>
        </p:txBody>
      </p:sp>
      <p:sp>
        <p:nvSpPr>
          <p:cNvPr id="7" name="Slide Number Placeholder 6"/>
          <p:cNvSpPr>
            <a:spLocks noGrp="1"/>
          </p:cNvSpPr>
          <p:nvPr>
            <p:ph type="sldNum" sz="quarter" idx="5"/>
          </p:nvPr>
        </p:nvSpPr>
        <p:spPr bwMode="auto">
          <a:xfrm>
            <a:off x="396875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algn="r" defTabSz="465138">
              <a:defRPr sz="1200">
                <a:latin typeface="Calibri" pitchFamily="34" charset="0"/>
              </a:defRPr>
            </a:lvl1pPr>
          </a:lstStyle>
          <a:p>
            <a:pPr>
              <a:defRPr/>
            </a:pPr>
            <a:fld id="{1A6C5ADB-CEC2-4867-941D-95587182047D}"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pPr eaLnBrk="1" hangingPunct="1"/>
            <a:r>
              <a:rPr lang="en-US" smtClean="0"/>
              <a:t>Handout – questionnaire – bar graphs </a:t>
            </a:r>
          </a:p>
          <a:p>
            <a:pPr eaLnBrk="1" hangingPunct="1"/>
            <a:r>
              <a:rPr lang="en-US" smtClean="0"/>
              <a:t>Handout – goals</a:t>
            </a:r>
          </a:p>
          <a:p>
            <a:pPr eaLnBrk="1" hangingPunct="1"/>
            <a:r>
              <a:rPr lang="en-US" smtClean="0"/>
              <a:t>Design Team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a:noFill/>
          <a:ln/>
        </p:spPr>
        <p:txBody>
          <a:bodyPr/>
          <a:lstStyle/>
          <a:p>
            <a:r>
              <a:rPr lang="en-US" smtClean="0"/>
              <a:t>Web-enabled</a:t>
            </a:r>
          </a:p>
          <a:p>
            <a:r>
              <a:rPr lang="en-US" smtClean="0"/>
              <a:t>Real kids</a:t>
            </a:r>
          </a:p>
          <a:p>
            <a:r>
              <a:rPr lang="en-US" smtClean="0"/>
              <a:t>Multiple perspectives</a:t>
            </a:r>
          </a:p>
          <a:p>
            <a:r>
              <a:rPr lang="en-US" smtClean="0"/>
              <a:t>Multiple assets</a:t>
            </a:r>
          </a:p>
          <a:p>
            <a:r>
              <a:rPr lang="en-US" smtClean="0"/>
              <a:t>Options for branching and eventual simulation versions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a:noFill/>
          <a:ln/>
        </p:spPr>
        <p:txBody>
          <a:bodyPr/>
          <a:lstStyle/>
          <a:p>
            <a:r>
              <a:rPr lang="en-US" smtClean="0"/>
              <a:t>Established Google Docs and Ning websites as tools for communication and to experiment with formats for hybrid course presentation</a:t>
            </a:r>
          </a:p>
          <a:p>
            <a:r>
              <a:rPr lang="en-US" smtClean="0"/>
              <a:t>Note: Evaluation component based on California PACT is in process with the Project Co-Directors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a:noFill/>
          <a:ln/>
        </p:spPr>
        <p:txBody>
          <a:bodyPr/>
          <a:lstStyle/>
          <a:p>
            <a:r>
              <a:rPr lang="en-US" smtClean="0"/>
              <a:t>Arne Duncan in a speech at Teachers College last fall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a:noFill/>
          <a:ln/>
        </p:spPr>
        <p:txBody>
          <a:bodyPr/>
          <a:lstStyle/>
          <a:p>
            <a:pPr eaLnBrk="1" hangingPunct="1"/>
            <a:r>
              <a:rPr lang="en-US" smtClean="0"/>
              <a:t>Underlying Rationale</a:t>
            </a:r>
          </a:p>
          <a:p>
            <a:pPr eaLnBrk="1" hangingPunct="1">
              <a:buFontTx/>
              <a:buChar char="•"/>
            </a:pPr>
            <a:r>
              <a:rPr lang="en-US" smtClean="0"/>
              <a:t>Arne Duncan has offered criticisms of current teacher education programs, calling most of them mediocre and calling  for dramatic change. This call has been echoed by Merryl Tisch, Chancellor of the Board of Regents. </a:t>
            </a:r>
          </a:p>
          <a:p>
            <a:pPr eaLnBrk="1" hangingPunct="1">
              <a:buFontTx/>
              <a:buChar char="•"/>
            </a:pPr>
            <a:r>
              <a:rPr lang="en-US" smtClean="0"/>
              <a:t>A particular area of need is secondary special education where graduation rates are 4% according to the New York City Department of Education.</a:t>
            </a:r>
          </a:p>
          <a:p>
            <a:pPr eaLnBrk="1" hangingPunct="1">
              <a:buFontTx/>
              <a:buChar char="•"/>
            </a:pPr>
            <a:r>
              <a:rPr lang="en-US" smtClean="0"/>
              <a:t>A related need at the secondary level is for highly qualified special education teachers with strong preparation in content areas. For that reason, this program will focus on recruitment and training of teachers who already have acquired at least one content area certification.  </a:t>
            </a:r>
          </a:p>
          <a:p>
            <a:pPr eaLnBrk="1" hangingPunct="1">
              <a:buFontTx/>
              <a:buChar char="•"/>
            </a:pPr>
            <a:r>
              <a:rPr lang="en-US" smtClean="0"/>
              <a:t>Mandates for inclusion and increasing popularity of Collaborative Team Teaching (CTT) models, suggests that teacher preparation must include a strong emphasis on integrating special and general education perspectives and strategies as well as the ability to work with parents from diverse backgrounds and with related service personnel</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r>
              <a:rPr lang="en-US"/>
              <a:t>A. Spencer, S. Zaslow, Bank Street College 2010</a:t>
            </a:r>
          </a:p>
        </p:txBody>
      </p:sp>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a:noFill/>
          <a:ln/>
        </p:spPr>
        <p:txBody>
          <a:bodyPr/>
          <a:lstStyle/>
          <a:p>
            <a:pPr eaLnBrk="1" hangingPunct="1"/>
            <a:r>
              <a:rPr lang="en-US" smtClean="0"/>
              <a:t>Refer to case format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396DDBA3-30F8-49A6-8C9A-C70B2A966B58}" type="datetime1">
              <a:rPr lang="en-US"/>
              <a:pPr>
                <a:defRPr/>
              </a:pPr>
              <a:t>3/29/2010</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958948B9-7C11-4501-A85B-35146083AB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1517AA6-FF58-45FB-A40E-016CFEFF6191}" type="datetime1">
              <a:rPr lang="en-US"/>
              <a:pPr>
                <a:defRPr/>
              </a:pPr>
              <a:t>3/29/2010</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pPr>
              <a:defRPr/>
            </a:pPr>
            <a:fld id="{E084C9F0-4FB8-4909-A66F-3ADF6825E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F8E1F91-11DE-46B5-A4D2-B906948EBF19}" type="datetime1">
              <a:rPr lang="en-US"/>
              <a:pPr>
                <a:defRPr/>
              </a:pPr>
              <a:t>3/29/2010</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pPr>
              <a:defRPr/>
            </a:pPr>
            <a:fld id="{797EC58E-3DC2-4A58-8D46-A43298ED95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7E7FAFB-1CD8-4131-B820-1280F93059B4}" type="datetime1">
              <a:rPr lang="en-US"/>
              <a:pPr>
                <a:defRPr/>
              </a:pPr>
              <a:t>3/29/2010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pPr>
              <a:defRPr/>
            </a:pPr>
            <a:fld id="{69760C96-9359-4413-9BFF-AAB9B53769C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B5235D22-EC67-45AB-8E5B-99192CAF2834}" type="datetime1">
              <a:rPr lang="en-US"/>
              <a:pPr>
                <a:defRPr/>
              </a:pPr>
              <a:t>3/29/2010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46935746-DD08-4180-B719-69F314833A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6F9C3F-A762-4C41-BD8F-F8A87977CB2C}" type="datetime1">
              <a:rPr lang="en-US"/>
              <a:pPr>
                <a:defRPr/>
              </a:pPr>
              <a:t>3/29/2010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pPr>
              <a:defRPr/>
            </a:pPr>
            <a:fld id="{24DD28EB-4CE4-4F68-A461-8BB8DBB1F74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DE2F6CE-D4E3-4AD0-8346-9C3D826F1285}" type="datetime1">
              <a:rPr lang="en-US"/>
              <a:pPr>
                <a:defRPr/>
              </a:pPr>
              <a:t>3/29/2010</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pPr>
              <a:defRPr/>
            </a:pPr>
            <a:fld id="{972EB2A7-8336-43CE-8C79-0E5AD5B028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1D80903-3637-4DE7-9AA4-B38B67063F9B}" type="datetime1">
              <a:rPr lang="en-US"/>
              <a:pPr>
                <a:defRPr/>
              </a:pPr>
              <a:t>3/29/2010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CCD40207-D297-4AA1-99A0-C684CE887D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0F036D08-3CB7-42FA-AF59-4D4E1DF21D27}" type="datetime1">
              <a:rPr lang="en-US"/>
              <a:pPr>
                <a:defRPr/>
              </a:pPr>
              <a:t>3/29/2010</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15B0FAF9-5675-4128-9DC3-0EA084F87C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6589103-4FDC-4DAD-8D46-DF60091F7C3E}" type="datetime1">
              <a:rPr lang="en-US"/>
              <a:pPr>
                <a:defRPr/>
              </a:pPr>
              <a:t>3/29/2010</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pPr>
              <a:defRPr/>
            </a:pPr>
            <a:fld id="{D1C9BB8F-5656-4B84-BADD-4662DA4393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lstStyle>
          <a:p>
            <a:pPr>
              <a:defRPr/>
            </a:pPr>
            <a:fld id="{F293D87E-1461-4A14-8A0C-06A5E297BBC6}" type="datetime1">
              <a:rPr lang="en-US"/>
              <a:pPr>
                <a:defRPr/>
              </a:pPr>
              <a:t>3/29/2010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lstStyle>
          <a:p>
            <a:pPr>
              <a:defRPr/>
            </a:pPr>
            <a:fld id="{53933E32-390D-41D4-8B0D-85CF460CD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69" r:id="rId6"/>
    <p:sldLayoutId id="2147483675" r:id="rId7"/>
    <p:sldLayoutId id="2147483676" r:id="rId8"/>
    <p:sldLayoutId id="2147483668" r:id="rId9"/>
    <p:sldLayoutId id="2147483667" r:id="rId10"/>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localhost\Volumes\STORE'N'GO\Project%20MUSE\MUSE%20Robin.AVI"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localhost\Volumes\STORE'N'GO\Project%20MUSE\MUSE%20Sanda.AVI"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650875" y="5595938"/>
            <a:ext cx="7772400" cy="1182687"/>
          </a:xfrm>
        </p:spPr>
        <p:txBody>
          <a:bodyPr/>
          <a:lstStyle/>
          <a:p>
            <a:pPr marR="0" algn="l" eaLnBrk="1" hangingPunct="1">
              <a:lnSpc>
                <a:spcPct val="80000"/>
              </a:lnSpc>
            </a:pPr>
            <a:r>
              <a:rPr lang="en-US" sz="1900" b="1" smtClean="0">
                <a:solidFill>
                  <a:schemeClr val="bg1"/>
                </a:solidFill>
              </a:rPr>
              <a:t>325T Preservice Improvement Grant</a:t>
            </a:r>
          </a:p>
          <a:p>
            <a:pPr marR="0" algn="l" eaLnBrk="1" hangingPunct="1">
              <a:lnSpc>
                <a:spcPct val="80000"/>
              </a:lnSpc>
            </a:pPr>
            <a:r>
              <a:rPr lang="en-US" sz="1900" b="1" smtClean="0">
                <a:solidFill>
                  <a:schemeClr val="bg1"/>
                </a:solidFill>
              </a:rPr>
              <a:t>A Bank Street College and </a:t>
            </a:r>
            <a:br>
              <a:rPr lang="en-US" sz="1900" b="1" smtClean="0">
                <a:solidFill>
                  <a:schemeClr val="bg1"/>
                </a:solidFill>
              </a:rPr>
            </a:br>
            <a:r>
              <a:rPr lang="en-US" sz="1900" b="1" smtClean="0">
                <a:solidFill>
                  <a:schemeClr val="bg1"/>
                </a:solidFill>
              </a:rPr>
              <a:t>Bridges for Learning Collaborative</a:t>
            </a:r>
          </a:p>
          <a:p>
            <a:pPr marR="0" algn="l" eaLnBrk="1" hangingPunct="1">
              <a:lnSpc>
                <a:spcPct val="80000"/>
              </a:lnSpc>
            </a:pPr>
            <a:r>
              <a:rPr lang="en-US" sz="1900" smtClean="0"/>
              <a:t> </a:t>
            </a:r>
          </a:p>
        </p:txBody>
      </p:sp>
      <p:pic>
        <p:nvPicPr>
          <p:cNvPr id="14338" name="Picture 5"/>
          <p:cNvPicPr>
            <a:picLocks noChangeAspect="1" noChangeArrowheads="1"/>
          </p:cNvPicPr>
          <p:nvPr/>
        </p:nvPicPr>
        <p:blipFill>
          <a:blip r:embed="rId3" cstate="screen"/>
          <a:srcRect/>
          <a:stretch>
            <a:fillRect/>
          </a:stretch>
        </p:blipFill>
        <p:spPr bwMode="auto">
          <a:xfrm>
            <a:off x="650875" y="868363"/>
            <a:ext cx="3632200" cy="3632200"/>
          </a:xfrm>
          <a:prstGeom prst="rect">
            <a:avLst/>
          </a:prstGeom>
          <a:noFill/>
          <a:ln w="9525">
            <a:noFill/>
            <a:miter lim="800000"/>
            <a:headEnd/>
            <a:tailEnd/>
          </a:ln>
        </p:spPr>
      </p:pic>
      <p:sp>
        <p:nvSpPr>
          <p:cNvPr id="14339" name="Text Box 5"/>
          <p:cNvSpPr txBox="1">
            <a:spLocks noChangeArrowheads="1"/>
          </p:cNvSpPr>
          <p:nvPr/>
        </p:nvSpPr>
        <p:spPr bwMode="auto">
          <a:xfrm>
            <a:off x="4572000" y="1055688"/>
            <a:ext cx="4148138" cy="3444875"/>
          </a:xfrm>
          <a:prstGeom prst="rect">
            <a:avLst/>
          </a:prstGeom>
          <a:noFill/>
          <a:ln w="9525">
            <a:noFill/>
            <a:miter lim="800000"/>
            <a:headEnd/>
            <a:tailEnd/>
          </a:ln>
        </p:spPr>
        <p:txBody>
          <a:bodyPr>
            <a:spAutoFit/>
          </a:bodyPr>
          <a:lstStyle/>
          <a:p>
            <a:pPr algn="r" defTabSz="914400">
              <a:spcBef>
                <a:spcPct val="50000"/>
              </a:spcBef>
            </a:pPr>
            <a:r>
              <a:rPr lang="en-US" sz="4000"/>
              <a:t>PROJECT MUSE:</a:t>
            </a:r>
          </a:p>
          <a:p>
            <a:pPr algn="r" defTabSz="914400">
              <a:spcBef>
                <a:spcPct val="50000"/>
              </a:spcBef>
            </a:pPr>
            <a:r>
              <a:rPr lang="en-US" sz="4000"/>
              <a:t>MIDDLE-UPPER SPECIAL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921250" y="2016125"/>
            <a:ext cx="3994150" cy="3790950"/>
          </a:xfrm>
        </p:spPr>
        <p:txBody>
          <a:bodyPr/>
          <a:lstStyle/>
          <a:p>
            <a:pPr eaLnBrk="1" hangingPunct="1"/>
            <a:r>
              <a:rPr lang="en-US" sz="2400" smtClean="0"/>
              <a:t>Online collaborative planning through Google Docs</a:t>
            </a:r>
          </a:p>
          <a:p>
            <a:pPr eaLnBrk="1" hangingPunct="1"/>
            <a:r>
              <a:rPr lang="en-US" sz="2400" smtClean="0"/>
              <a:t>Moderated Social Networking and Blog Development through Ning.com</a:t>
            </a:r>
          </a:p>
          <a:p>
            <a:pPr eaLnBrk="1" hangingPunct="1"/>
            <a:r>
              <a:rPr lang="en-US" sz="2400" smtClean="0"/>
              <a:t>Bank Street LMS</a:t>
            </a:r>
          </a:p>
          <a:p>
            <a:pPr eaLnBrk="1" hangingPunct="1"/>
            <a:r>
              <a:rPr lang="en-US" sz="2400" smtClean="0"/>
              <a:t>Surveys and Evaluation 	</a:t>
            </a:r>
          </a:p>
          <a:p>
            <a:pPr lvl="1" eaLnBrk="1" hangingPunct="1">
              <a:buFont typeface="Verdana" pitchFamily="34" charset="0"/>
              <a:buNone/>
            </a:pPr>
            <a:endParaRPr lang="en-US" sz="2400" smtClean="0"/>
          </a:p>
        </p:txBody>
      </p:sp>
      <p:pic>
        <p:nvPicPr>
          <p:cNvPr id="4" name="Picture 3" descr="home_page.jpg"/>
          <p:cNvPicPr>
            <a:picLocks noChangeAspect="1"/>
          </p:cNvPicPr>
          <p:nvPr/>
        </p:nvPicPr>
        <p:blipFill>
          <a:blip r:embed="rId3" cstate="screen"/>
          <a:stretch>
            <a:fillRect/>
          </a:stretch>
        </p:blipFill>
        <p:spPr>
          <a:xfrm>
            <a:off x="770137" y="2531144"/>
            <a:ext cx="2411213" cy="1562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iris.jpg"/>
          <p:cNvPicPr>
            <a:picLocks noChangeAspect="1"/>
          </p:cNvPicPr>
          <p:nvPr/>
        </p:nvPicPr>
        <p:blipFill>
          <a:blip r:embed="rId4" cstate="screen"/>
          <a:stretch>
            <a:fillRect/>
          </a:stretch>
        </p:blipFill>
        <p:spPr>
          <a:xfrm>
            <a:off x="1953740" y="2927879"/>
            <a:ext cx="2768656" cy="15576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surveymonkey.jpg"/>
          <p:cNvPicPr>
            <a:picLocks noChangeAspect="1"/>
          </p:cNvPicPr>
          <p:nvPr/>
        </p:nvPicPr>
        <p:blipFill>
          <a:blip r:embed="rId5" cstate="screen"/>
          <a:stretch>
            <a:fillRect/>
          </a:stretch>
        </p:blipFill>
        <p:spPr>
          <a:xfrm>
            <a:off x="1071231" y="3806565"/>
            <a:ext cx="2523365" cy="1505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773" name="Text Box 7"/>
          <p:cNvSpPr txBox="1">
            <a:spLocks noChangeArrowheads="1"/>
          </p:cNvSpPr>
          <p:nvPr/>
        </p:nvSpPr>
        <p:spPr bwMode="auto">
          <a:xfrm>
            <a:off x="914400" y="635000"/>
            <a:ext cx="3806825" cy="1739900"/>
          </a:xfrm>
          <a:prstGeom prst="rect">
            <a:avLst/>
          </a:prstGeom>
          <a:noFill/>
          <a:ln w="9525">
            <a:noFill/>
            <a:miter lim="800000"/>
            <a:headEnd/>
            <a:tailEnd/>
          </a:ln>
        </p:spPr>
        <p:txBody>
          <a:bodyPr>
            <a:spAutoFit/>
          </a:bodyPr>
          <a:lstStyle/>
          <a:p>
            <a:pPr defTabSz="914400">
              <a:spcBef>
                <a:spcPct val="50000"/>
              </a:spcBef>
            </a:pPr>
            <a:r>
              <a:rPr lang="en-US" sz="3600"/>
              <a:t>A 21</a:t>
            </a:r>
            <a:r>
              <a:rPr lang="en-US" sz="3600" baseline="30000"/>
              <a:t>ST</a:t>
            </a:r>
            <a:r>
              <a:rPr lang="en-US" sz="3600"/>
              <a:t> CENTURY APPROACH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838" y="2200275"/>
            <a:ext cx="5795962" cy="4483100"/>
          </a:xfrm>
        </p:spPr>
        <p:txBody>
          <a:bodyPr/>
          <a:lstStyle/>
          <a:p>
            <a:pPr eaLnBrk="1" hangingPunct="1"/>
            <a:r>
              <a:rPr lang="en-US" sz="2400" smtClean="0"/>
              <a:t>Assessing needs through the eyes of practitioners and policy-makers</a:t>
            </a:r>
          </a:p>
          <a:p>
            <a:pPr eaLnBrk="1" hangingPunct="1"/>
            <a:r>
              <a:rPr lang="en-US" sz="2400" smtClean="0"/>
              <a:t>Articulating and aligning program goals with SED requirements</a:t>
            </a:r>
          </a:p>
          <a:p>
            <a:pPr eaLnBrk="1" hangingPunct="1"/>
            <a:r>
              <a:rPr lang="en-US" sz="2400" smtClean="0"/>
              <a:t>Building multimedia, on-line case studies</a:t>
            </a:r>
          </a:p>
          <a:p>
            <a:pPr eaLnBrk="1" hangingPunct="1"/>
            <a:r>
              <a:rPr lang="en-US" sz="2400" smtClean="0"/>
              <a:t>Defining and integrating curriculum elements</a:t>
            </a:r>
          </a:p>
          <a:p>
            <a:pPr eaLnBrk="1" hangingPunct="1"/>
            <a:r>
              <a:rPr lang="en-US" sz="2400" smtClean="0"/>
              <a:t>Preparation for internal and external program approval</a:t>
            </a:r>
          </a:p>
          <a:p>
            <a:pPr eaLnBrk="1" hangingPunct="1">
              <a:buFont typeface="Wingdings 3" pitchFamily="18" charset="2"/>
              <a:buNone/>
            </a:pPr>
            <a:endParaRPr lang="en-US" smtClean="0"/>
          </a:p>
          <a:p>
            <a:pPr eaLnBrk="1" hangingPunct="1"/>
            <a:endParaRPr lang="en-US" smtClean="0"/>
          </a:p>
          <a:p>
            <a:pPr eaLnBrk="1" hangingPunct="1"/>
            <a:endParaRPr lang="en-US" smtClean="0"/>
          </a:p>
        </p:txBody>
      </p:sp>
      <p:sp>
        <p:nvSpPr>
          <p:cNvPr id="34818" name="Text Box 4"/>
          <p:cNvSpPr txBox="1">
            <a:spLocks noChangeArrowheads="1"/>
          </p:cNvSpPr>
          <p:nvPr/>
        </p:nvSpPr>
        <p:spPr bwMode="auto">
          <a:xfrm>
            <a:off x="565150" y="1114425"/>
            <a:ext cx="8121650" cy="641350"/>
          </a:xfrm>
          <a:prstGeom prst="rect">
            <a:avLst/>
          </a:prstGeom>
          <a:noFill/>
          <a:ln w="9525">
            <a:noFill/>
            <a:miter lim="800000"/>
            <a:headEnd/>
            <a:tailEnd/>
          </a:ln>
        </p:spPr>
        <p:txBody>
          <a:bodyPr>
            <a:spAutoFit/>
          </a:bodyPr>
          <a:lstStyle/>
          <a:p>
            <a:pPr algn="r" defTabSz="914400">
              <a:spcBef>
                <a:spcPct val="50000"/>
              </a:spcBef>
            </a:pPr>
            <a:r>
              <a:rPr lang="en-US" sz="3600">
                <a:latin typeface="Lucida Sans Unicode" pitchFamily="34" charset="0"/>
              </a:rPr>
              <a:t>Year I: BUILDING BLOCKS</a:t>
            </a:r>
          </a:p>
        </p:txBody>
      </p:sp>
      <p:pic>
        <p:nvPicPr>
          <p:cNvPr id="34819" name="Picture 4" descr="BUILDING BLOCKS"/>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0" y="812800"/>
            <a:ext cx="2890838"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p:cNvSpPr>
          <p:nvPr>
            <p:ph type="title"/>
          </p:nvPr>
        </p:nvSpPr>
        <p:spPr bwMode="auto">
          <a:xfrm>
            <a:off x="457200" y="717550"/>
            <a:ext cx="8229600" cy="1143000"/>
          </a:xfrm>
        </p:spPr>
        <p:txBody>
          <a:bodyPr wrap="square" lIns="91440" tIns="45720" rIns="91440" bIns="45720" numCol="1" anchorCtr="0" compatLnSpc="1">
            <a:prstTxWarp prst="textNoShape">
              <a:avLst/>
            </a:prstTxWarp>
          </a:bodyPr>
          <a:lstStyle/>
          <a:p>
            <a:pPr>
              <a:defRPr/>
            </a:pPr>
            <a:r>
              <a:rPr lang="en-US" sz="4000" smtClean="0">
                <a:effectLst/>
              </a:rPr>
              <a:t>DESIGN TEAM INSIGHTS</a:t>
            </a:r>
          </a:p>
        </p:txBody>
      </p:sp>
      <p:pic>
        <p:nvPicPr>
          <p:cNvPr id="4" name="MUSE Robin.AVI">
            <a:hlinkClick r:id="" action="ppaction://media"/>
          </p:cNvPr>
          <p:cNvPicPr>
            <a:picLocks noRot="1" noChangeAspect="1" noChangeArrowheads="1"/>
          </p:cNvPicPr>
          <p:nvPr>
            <a:videoFile r:link="rId1"/>
          </p:nvPr>
        </p:nvPicPr>
        <p:blipFill>
          <a:blip r:embed="rId4" cstate="screen"/>
          <a:srcRect/>
          <a:stretch>
            <a:fillRect/>
          </a:stretch>
        </p:blipFill>
        <p:spPr bwMode="auto">
          <a:xfrm>
            <a:off x="2082800" y="1860550"/>
            <a:ext cx="5591175" cy="4194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457200" y="2468563"/>
            <a:ext cx="8229600" cy="3709987"/>
          </a:xfrm>
        </p:spPr>
        <p:txBody>
          <a:bodyPr/>
          <a:lstStyle/>
          <a:p>
            <a:r>
              <a:rPr lang="en-US" sz="2400" u="sng" smtClean="0"/>
              <a:t>Who</a:t>
            </a:r>
            <a:r>
              <a:rPr lang="en-US" sz="2400" smtClean="0"/>
              <a:t>: Public school teachers and administrators (14)</a:t>
            </a:r>
          </a:p>
          <a:p>
            <a:r>
              <a:rPr lang="en-US" sz="2400" u="sng" smtClean="0"/>
              <a:t>What</a:t>
            </a:r>
            <a:r>
              <a:rPr lang="en-US" sz="2400" smtClean="0"/>
              <a:t>: Flip cameras and learning artifacts as components of multimedia, web-based cases</a:t>
            </a:r>
          </a:p>
          <a:p>
            <a:r>
              <a:rPr lang="en-US" sz="2400" u="sng" smtClean="0"/>
              <a:t>When</a:t>
            </a:r>
            <a:r>
              <a:rPr lang="en-US" sz="2400" smtClean="0"/>
              <a:t>: Academic year</a:t>
            </a:r>
          </a:p>
          <a:p>
            <a:r>
              <a:rPr lang="en-US" sz="2400" u="sng" smtClean="0"/>
              <a:t>Where</a:t>
            </a:r>
            <a:r>
              <a:rPr lang="en-US" sz="2400" smtClean="0"/>
              <a:t>: Public middle and high school classrooms</a:t>
            </a:r>
          </a:p>
          <a:p>
            <a:r>
              <a:rPr lang="en-US" sz="2400" u="sng" smtClean="0"/>
              <a:t>Why</a:t>
            </a:r>
            <a:r>
              <a:rPr lang="en-US" sz="2400" smtClean="0"/>
              <a:t>: Strong research support for case study approaches linking theory and practice</a:t>
            </a:r>
            <a:r>
              <a:rPr lang="en-US" smtClean="0"/>
              <a:t>  </a:t>
            </a:r>
          </a:p>
        </p:txBody>
      </p:sp>
      <p:pic>
        <p:nvPicPr>
          <p:cNvPr id="38914" name="Picture 5" descr="beginning"/>
          <p:cNvPicPr>
            <a:picLocks noChangeAspect="1" noChangeArrowheads="1"/>
          </p:cNvPicPr>
          <p:nvPr/>
        </p:nvPicPr>
        <p:blipFill>
          <a:blip r:embed="rId3" cstate="screen"/>
          <a:srcRect/>
          <a:stretch>
            <a:fillRect/>
          </a:stretch>
        </p:blipFill>
        <p:spPr bwMode="auto">
          <a:xfrm>
            <a:off x="457200" y="142875"/>
            <a:ext cx="2846388" cy="2082800"/>
          </a:xfrm>
          <a:prstGeom prst="rect">
            <a:avLst/>
          </a:prstGeom>
          <a:noFill/>
          <a:ln w="9525">
            <a:noFill/>
            <a:miter lim="800000"/>
            <a:headEnd/>
            <a:tailEnd/>
          </a:ln>
        </p:spPr>
      </p:pic>
      <p:sp>
        <p:nvSpPr>
          <p:cNvPr id="38915" name="Text Box 5"/>
          <p:cNvSpPr txBox="1">
            <a:spLocks noChangeArrowheads="1"/>
          </p:cNvSpPr>
          <p:nvPr/>
        </p:nvSpPr>
        <p:spPr bwMode="auto">
          <a:xfrm>
            <a:off x="3835400" y="869950"/>
            <a:ext cx="3992563" cy="1311275"/>
          </a:xfrm>
          <a:prstGeom prst="rect">
            <a:avLst/>
          </a:prstGeom>
          <a:noFill/>
          <a:ln w="9525">
            <a:noFill/>
            <a:miter lim="800000"/>
            <a:headEnd/>
            <a:tailEnd/>
          </a:ln>
        </p:spPr>
        <p:txBody>
          <a:bodyPr>
            <a:spAutoFit/>
          </a:bodyPr>
          <a:lstStyle/>
          <a:p>
            <a:pPr algn="r" defTabSz="914400">
              <a:spcBef>
                <a:spcPct val="50000"/>
              </a:spcBef>
            </a:pPr>
            <a:r>
              <a:rPr lang="en-US" sz="4000"/>
              <a:t>THE DESIGN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8"/>
          <p:cNvPicPr>
            <a:picLocks noChangeAspect="1" noChangeArrowheads="1"/>
          </p:cNvPicPr>
          <p:nvPr/>
        </p:nvPicPr>
        <p:blipFill>
          <a:blip r:embed="rId3" cstate="screen"/>
          <a:srcRect/>
          <a:stretch>
            <a:fillRect/>
          </a:stretch>
        </p:blipFill>
        <p:spPr bwMode="auto">
          <a:xfrm>
            <a:off x="2330450" y="1755775"/>
            <a:ext cx="5743575" cy="4308475"/>
          </a:xfrm>
          <a:prstGeom prst="rect">
            <a:avLst/>
          </a:prstGeom>
          <a:noFill/>
          <a:ln w="9525">
            <a:noFill/>
            <a:miter lim="800000"/>
            <a:headEnd/>
            <a:tailEnd/>
          </a:ln>
        </p:spPr>
      </p:pic>
      <p:pic>
        <p:nvPicPr>
          <p:cNvPr id="2" name="Picture 10"/>
          <p:cNvPicPr>
            <a:picLocks noChangeAspect="1" noChangeArrowheads="1"/>
          </p:cNvPicPr>
          <p:nvPr/>
        </p:nvPicPr>
        <p:blipFill>
          <a:blip r:embed="rId4" cstate="screen"/>
          <a:srcRect/>
          <a:stretch>
            <a:fillRect/>
          </a:stretch>
        </p:blipFill>
        <p:spPr bwMode="auto">
          <a:xfrm>
            <a:off x="2330450" y="1771650"/>
            <a:ext cx="5743575" cy="4308475"/>
          </a:xfrm>
          <a:prstGeom prst="rect">
            <a:avLst/>
          </a:prstGeom>
          <a:noFill/>
          <a:ln w="9525">
            <a:noFill/>
            <a:miter lim="800000"/>
            <a:headEnd/>
            <a:tailEnd/>
          </a:ln>
        </p:spPr>
      </p:pic>
      <p:sp>
        <p:nvSpPr>
          <p:cNvPr id="40963" name="Text Box 4"/>
          <p:cNvSpPr txBox="1">
            <a:spLocks noChangeArrowheads="1"/>
          </p:cNvSpPr>
          <p:nvPr/>
        </p:nvSpPr>
        <p:spPr bwMode="auto">
          <a:xfrm>
            <a:off x="847725" y="646113"/>
            <a:ext cx="7226300" cy="701675"/>
          </a:xfrm>
          <a:prstGeom prst="rect">
            <a:avLst/>
          </a:prstGeom>
          <a:noFill/>
          <a:ln w="9525">
            <a:noFill/>
            <a:miter lim="800000"/>
            <a:headEnd/>
            <a:tailEnd/>
          </a:ln>
        </p:spPr>
        <p:txBody>
          <a:bodyPr>
            <a:spAutoFit/>
          </a:bodyPr>
          <a:lstStyle/>
          <a:p>
            <a:pPr defTabSz="914400">
              <a:spcBef>
                <a:spcPct val="50000"/>
              </a:spcBef>
            </a:pPr>
            <a:r>
              <a:rPr lang="en-US" sz="4000"/>
              <a:t>Introducing Casebuilder</a:t>
            </a:r>
          </a:p>
        </p:txBody>
      </p:sp>
      <p:sp>
        <p:nvSpPr>
          <p:cNvPr id="40964" name="Text Box 5"/>
          <p:cNvSpPr txBox="1">
            <a:spLocks noChangeArrowheads="1"/>
          </p:cNvSpPr>
          <p:nvPr/>
        </p:nvSpPr>
        <p:spPr bwMode="auto">
          <a:xfrm>
            <a:off x="1136650" y="5056188"/>
            <a:ext cx="6937375" cy="366712"/>
          </a:xfrm>
          <a:prstGeom prst="rect">
            <a:avLst/>
          </a:prstGeom>
          <a:noFill/>
          <a:ln w="9525">
            <a:noFill/>
            <a:miter lim="800000"/>
            <a:headEnd/>
            <a:tailEnd/>
          </a:ln>
        </p:spPr>
        <p:txBody>
          <a:bodyPr>
            <a:spAutoFit/>
          </a:bodyPr>
          <a:lstStyle/>
          <a:p>
            <a:pPr defTabSz="914400">
              <a:spcBef>
                <a:spcPct val="50000"/>
              </a:spcBef>
            </a:pPr>
            <a:endParaRPr lang="en-US"/>
          </a:p>
        </p:txBody>
      </p:sp>
      <p:pic>
        <p:nvPicPr>
          <p:cNvPr id="38921" name="Picture 9"/>
          <p:cNvPicPr>
            <a:picLocks noChangeAspect="1" noChangeArrowheads="1"/>
          </p:cNvPicPr>
          <p:nvPr/>
        </p:nvPicPr>
        <p:blipFill>
          <a:blip r:embed="rId5" cstate="screen"/>
          <a:srcRect/>
          <a:stretch>
            <a:fillRect/>
          </a:stretch>
        </p:blipFill>
        <p:spPr bwMode="auto">
          <a:xfrm>
            <a:off x="2330450" y="1787525"/>
            <a:ext cx="5743575" cy="4308475"/>
          </a:xfrm>
          <a:prstGeom prst="rect">
            <a:avLst/>
          </a:prstGeom>
          <a:noFill/>
          <a:ln w="9525">
            <a:noFill/>
            <a:miter lim="800000"/>
            <a:headEnd/>
            <a:tailEnd/>
          </a:ln>
        </p:spPr>
      </p:pic>
      <p:pic>
        <p:nvPicPr>
          <p:cNvPr id="38919" name="Picture 7"/>
          <p:cNvPicPr>
            <a:picLocks noChangeAspect="1" noChangeArrowheads="1"/>
          </p:cNvPicPr>
          <p:nvPr/>
        </p:nvPicPr>
        <p:blipFill>
          <a:blip r:embed="rId6" cstate="screen"/>
          <a:srcRect/>
          <a:stretch>
            <a:fillRect/>
          </a:stretch>
        </p:blipFill>
        <p:spPr bwMode="auto">
          <a:xfrm>
            <a:off x="2351088" y="1771650"/>
            <a:ext cx="5722937" cy="429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9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9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p:cNvSpPr>
          <p:nvPr>
            <p:ph type="body" idx="1"/>
          </p:nvPr>
        </p:nvSpPr>
        <p:spPr>
          <a:xfrm>
            <a:off x="576263" y="2166938"/>
            <a:ext cx="8229600" cy="3763962"/>
          </a:xfrm>
        </p:spPr>
        <p:txBody>
          <a:bodyPr/>
          <a:lstStyle/>
          <a:p>
            <a:r>
              <a:rPr lang="en-US" sz="2400" smtClean="0"/>
              <a:t> </a:t>
            </a:r>
            <a:r>
              <a:rPr lang="en-US" sz="2400" u="sng" smtClean="0"/>
              <a:t>Who</a:t>
            </a:r>
            <a:r>
              <a:rPr lang="en-US" sz="2400" smtClean="0"/>
              <a:t>: Team of (5) general and special education faculty</a:t>
            </a:r>
          </a:p>
          <a:p>
            <a:r>
              <a:rPr lang="en-US" sz="2400" u="sng" smtClean="0"/>
              <a:t>What</a:t>
            </a:r>
            <a:r>
              <a:rPr lang="en-US" sz="2400" smtClean="0"/>
              <a:t>: Reviewed existing syllabi, state and professional (CEC) standards, generated program goals, created framework for delivery</a:t>
            </a:r>
          </a:p>
          <a:p>
            <a:r>
              <a:rPr lang="en-US" sz="2400" u="sng" smtClean="0"/>
              <a:t>When</a:t>
            </a:r>
            <a:r>
              <a:rPr lang="en-US" sz="2400" smtClean="0"/>
              <a:t>: Academic year (spring semester)</a:t>
            </a:r>
          </a:p>
          <a:p>
            <a:r>
              <a:rPr lang="en-US" sz="2400" u="sng" smtClean="0"/>
              <a:t>Why</a:t>
            </a:r>
            <a:r>
              <a:rPr lang="en-US" sz="2400" smtClean="0"/>
              <a:t>: Consistency with progressive Bank Street philosophy and realities of time and personnel resources</a:t>
            </a:r>
          </a:p>
        </p:txBody>
      </p:sp>
      <p:sp>
        <p:nvSpPr>
          <p:cNvPr id="43010" name="Text Box 4"/>
          <p:cNvSpPr txBox="1">
            <a:spLocks noChangeArrowheads="1"/>
          </p:cNvSpPr>
          <p:nvPr/>
        </p:nvSpPr>
        <p:spPr bwMode="auto">
          <a:xfrm>
            <a:off x="576263" y="804863"/>
            <a:ext cx="5097462" cy="701675"/>
          </a:xfrm>
          <a:prstGeom prst="rect">
            <a:avLst/>
          </a:prstGeom>
          <a:noFill/>
          <a:ln w="9525">
            <a:noFill/>
            <a:miter lim="800000"/>
            <a:headEnd/>
            <a:tailEnd/>
          </a:ln>
        </p:spPr>
        <p:txBody>
          <a:bodyPr wrap="none">
            <a:spAutoFit/>
          </a:bodyPr>
          <a:lstStyle/>
          <a:p>
            <a:pPr defTabSz="914400"/>
            <a:r>
              <a:rPr lang="en-US" sz="4000"/>
              <a:t>The Curriculum Team</a:t>
            </a:r>
          </a:p>
        </p:txBody>
      </p:sp>
      <p:pic>
        <p:nvPicPr>
          <p:cNvPr id="43011" name="Picture 7" descr="TEAMWORK2"/>
          <p:cNvPicPr>
            <a:picLocks noChangeAspect="1" noChangeArrowheads="1"/>
          </p:cNvPicPr>
          <p:nvPr/>
        </p:nvPicPr>
        <p:blipFill>
          <a:blip r:embed="rId3" cstate="screen"/>
          <a:srcRect/>
          <a:stretch>
            <a:fillRect/>
          </a:stretch>
        </p:blipFill>
        <p:spPr bwMode="auto">
          <a:xfrm>
            <a:off x="6211888" y="638175"/>
            <a:ext cx="1481137"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Grp="1"/>
          </p:cNvSpPr>
          <p:nvPr>
            <p:ph type="title"/>
          </p:nvPr>
        </p:nvSpPr>
        <p:spPr bwMode="auto">
          <a:xfrm>
            <a:off x="457200" y="663575"/>
            <a:ext cx="8229600" cy="1143000"/>
          </a:xfrm>
        </p:spPr>
        <p:txBody>
          <a:bodyPr wrap="square" lIns="91440" tIns="45720" rIns="91440" bIns="45720" numCol="1" anchorCtr="0" compatLnSpc="1">
            <a:prstTxWarp prst="textNoShape">
              <a:avLst/>
            </a:prstTxWarp>
          </a:bodyPr>
          <a:lstStyle/>
          <a:p>
            <a:pPr>
              <a:defRPr/>
            </a:pPr>
            <a:r>
              <a:rPr lang="en-US" smtClean="0">
                <a:effectLst/>
              </a:rPr>
              <a:t>SHARING PERSPECTIVES</a:t>
            </a:r>
          </a:p>
        </p:txBody>
      </p:sp>
      <p:pic>
        <p:nvPicPr>
          <p:cNvPr id="5" name="MUSE Sanda.AVI">
            <a:hlinkClick r:id="" action="ppaction://media"/>
          </p:cNvPr>
          <p:cNvPicPr>
            <a:picLocks noGrp="1" noChangeAspect="1" noChangeArrowheads="1"/>
          </p:cNvPicPr>
          <p:nvPr>
            <p:ph idx="1"/>
            <a:videoFile r:link="rId1"/>
          </p:nvPr>
        </p:nvPicPr>
        <p:blipFill>
          <a:blip r:embed="rId4" cstate="screen"/>
          <a:srcRect/>
          <a:stretch>
            <a:fillRect/>
          </a:stretch>
        </p:blipFill>
        <p:spPr>
          <a:xfrm>
            <a:off x="1928813" y="1762125"/>
            <a:ext cx="5661025" cy="424497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xfrm>
            <a:off x="457200" y="463550"/>
            <a:ext cx="8229600" cy="1143000"/>
          </a:xfrm>
        </p:spPr>
        <p:txBody>
          <a:bodyPr wrap="square" lIns="91440" tIns="45720" rIns="91440" bIns="45720" numCol="1" anchorCtr="0" compatLnSpc="1">
            <a:prstTxWarp prst="textNoShape">
              <a:avLst/>
            </a:prstTxWarp>
          </a:bodyPr>
          <a:lstStyle/>
          <a:p>
            <a:pPr>
              <a:defRPr/>
            </a:pPr>
            <a:r>
              <a:rPr lang="en-US" smtClean="0">
                <a:effectLst/>
              </a:rPr>
              <a:t>Year 2: Looking ahead</a:t>
            </a:r>
          </a:p>
        </p:txBody>
      </p:sp>
      <p:sp>
        <p:nvSpPr>
          <p:cNvPr id="43010" name="Rectangle 3"/>
          <p:cNvSpPr>
            <a:spLocks noGrp="1"/>
          </p:cNvSpPr>
          <p:nvPr>
            <p:ph type="body" idx="1"/>
          </p:nvPr>
        </p:nvSpPr>
        <p:spPr>
          <a:xfrm>
            <a:off x="463550" y="1616075"/>
            <a:ext cx="8229600" cy="4525963"/>
          </a:xfrm>
        </p:spPr>
        <p:txBody>
          <a:bodyPr/>
          <a:lstStyle/>
          <a:p>
            <a:pPr eaLnBrk="1" hangingPunct="1"/>
            <a:r>
              <a:rPr lang="en-US" smtClean="0">
                <a:latin typeface="Arial" charset="0"/>
              </a:rPr>
              <a:t>Continued development and refinement of sequential case studies complementing the course of study</a:t>
            </a:r>
          </a:p>
          <a:p>
            <a:pPr eaLnBrk="1" hangingPunct="1"/>
            <a:r>
              <a:rPr lang="en-US" smtClean="0">
                <a:latin typeface="Arial" charset="0"/>
              </a:rPr>
              <a:t>Pilot testing case studies with master teachers and novices (graduate students)</a:t>
            </a:r>
          </a:p>
          <a:p>
            <a:pPr eaLnBrk="1" hangingPunct="1"/>
            <a:r>
              <a:rPr lang="en-US" smtClean="0">
                <a:latin typeface="Arial" charset="0"/>
              </a:rPr>
              <a:t>Development and coordination of course sequence and on-line components</a:t>
            </a:r>
          </a:p>
          <a:p>
            <a:pPr eaLnBrk="1" hangingPunct="1"/>
            <a:r>
              <a:rPr lang="en-US" smtClean="0">
                <a:latin typeface="Arial" charset="0"/>
              </a:rPr>
              <a:t>Funding initiatives for tuition, outreach and recruitment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ssolv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dissolve">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dissolve">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dissolve">
                                      <p:cBhvr>
                                        <p:cTn id="22" dur="5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a:xfrm>
            <a:off x="457200" y="2276475"/>
            <a:ext cx="8229600" cy="3602038"/>
          </a:xfrm>
        </p:spPr>
        <p:txBody>
          <a:bodyPr/>
          <a:lstStyle/>
          <a:p>
            <a:r>
              <a:rPr lang="en-US" sz="2400" smtClean="0"/>
              <a:t>Definition and implementation of program pilot (24 graduate students with content-area certification)</a:t>
            </a:r>
          </a:p>
          <a:p>
            <a:r>
              <a:rPr lang="en-US" sz="2400" smtClean="0"/>
              <a:t>Evaluation of all program components related to teacher performance and student outcomes</a:t>
            </a:r>
          </a:p>
          <a:p>
            <a:r>
              <a:rPr lang="en-US" sz="2400" smtClean="0"/>
              <a:t>Continued adjustment and case development</a:t>
            </a:r>
          </a:p>
          <a:p>
            <a:r>
              <a:rPr lang="en-US" sz="2400" smtClean="0"/>
              <a:t>Collaborative induction support with school districts</a:t>
            </a:r>
          </a:p>
          <a:p>
            <a:r>
              <a:rPr lang="en-US" sz="2400" smtClean="0"/>
              <a:t>Establish ongoing feedback group with program graduates</a:t>
            </a:r>
          </a:p>
          <a:p>
            <a:pPr>
              <a:buFont typeface="Wingdings 3" pitchFamily="18" charset="2"/>
              <a:buNone/>
            </a:pPr>
            <a:endParaRPr lang="en-US" sz="2400" smtClean="0"/>
          </a:p>
          <a:p>
            <a:pPr>
              <a:buFont typeface="Wingdings 3" pitchFamily="18" charset="2"/>
              <a:buNone/>
            </a:pPr>
            <a:endParaRPr lang="en-US" smtClean="0"/>
          </a:p>
          <a:p>
            <a:endParaRPr lang="en-US" smtClean="0"/>
          </a:p>
        </p:txBody>
      </p:sp>
      <p:sp>
        <p:nvSpPr>
          <p:cNvPr id="49154" name="Text Box 4"/>
          <p:cNvSpPr txBox="1">
            <a:spLocks noChangeArrowheads="1"/>
          </p:cNvSpPr>
          <p:nvPr/>
        </p:nvSpPr>
        <p:spPr bwMode="auto">
          <a:xfrm>
            <a:off x="847725" y="803275"/>
            <a:ext cx="7839075" cy="1311275"/>
          </a:xfrm>
          <a:prstGeom prst="rect">
            <a:avLst/>
          </a:prstGeom>
          <a:noFill/>
          <a:ln w="9525">
            <a:noFill/>
            <a:miter lim="800000"/>
            <a:headEnd/>
            <a:tailEnd/>
          </a:ln>
        </p:spPr>
        <p:txBody>
          <a:bodyPr>
            <a:spAutoFit/>
          </a:bodyPr>
          <a:lstStyle/>
          <a:p>
            <a:pPr defTabSz="914400">
              <a:spcBef>
                <a:spcPct val="50000"/>
              </a:spcBef>
            </a:pPr>
            <a:r>
              <a:rPr lang="en-US" sz="4000"/>
              <a:t>YEARS 3-5: REFINING THE MODEL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ubtitle 2"/>
          <p:cNvSpPr>
            <a:spLocks noGrp="1"/>
          </p:cNvSpPr>
          <p:nvPr>
            <p:ph type="subTitle" idx="1"/>
          </p:nvPr>
        </p:nvSpPr>
        <p:spPr>
          <a:xfrm>
            <a:off x="685800" y="3011488"/>
            <a:ext cx="7772400" cy="1800225"/>
          </a:xfrm>
        </p:spPr>
        <p:txBody>
          <a:bodyPr/>
          <a:lstStyle/>
          <a:p>
            <a:pPr marR="0" eaLnBrk="1" hangingPunct="1"/>
            <a:r>
              <a:rPr lang="en-US" sz="2500" smtClean="0"/>
              <a:t>A Bank Street College and </a:t>
            </a:r>
            <a:br>
              <a:rPr lang="en-US" sz="2500" smtClean="0"/>
            </a:br>
            <a:r>
              <a:rPr lang="en-US" sz="2500" smtClean="0"/>
              <a:t>Bridges to Learning Collaborative</a:t>
            </a:r>
          </a:p>
          <a:p>
            <a:pPr marR="0" eaLnBrk="1" hangingPunct="1"/>
            <a:r>
              <a:rPr lang="en-US" sz="2500" smtClean="0"/>
              <a:t>Andrea (Penny) Spencer</a:t>
            </a:r>
          </a:p>
          <a:p>
            <a:pPr marR="0" eaLnBrk="1" hangingPunct="1"/>
            <a:r>
              <a:rPr lang="en-US" sz="2500" smtClean="0"/>
              <a:t>Shana Zaslow</a:t>
            </a:r>
          </a:p>
          <a:p>
            <a:pPr marR="0" eaLnBrk="1" hangingPunct="1"/>
            <a:endParaRPr lang="en-US" sz="2500" smtClean="0"/>
          </a:p>
        </p:txBody>
      </p:sp>
      <p:sp>
        <p:nvSpPr>
          <p:cNvPr id="51202" name="Text Box 4"/>
          <p:cNvSpPr txBox="1">
            <a:spLocks noChangeArrowheads="1"/>
          </p:cNvSpPr>
          <p:nvPr/>
        </p:nvSpPr>
        <p:spPr bwMode="auto">
          <a:xfrm>
            <a:off x="330200" y="1370013"/>
            <a:ext cx="6908800" cy="3441700"/>
          </a:xfrm>
          <a:prstGeom prst="rect">
            <a:avLst/>
          </a:prstGeom>
          <a:noFill/>
          <a:ln w="9525">
            <a:noFill/>
            <a:miter lim="800000"/>
            <a:headEnd/>
            <a:tailEnd/>
          </a:ln>
        </p:spPr>
        <p:txBody>
          <a:bodyPr>
            <a:spAutoFit/>
          </a:bodyPr>
          <a:lstStyle/>
          <a:p>
            <a:pPr defTabSz="914400">
              <a:spcBef>
                <a:spcPct val="50000"/>
              </a:spcBef>
            </a:pPr>
            <a:r>
              <a:rPr lang="en-US" sz="4400"/>
              <a:t>PROJECT MUSE: A WORK IN PROGRESS </a:t>
            </a:r>
          </a:p>
          <a:p>
            <a:pPr algn="r" defTabSz="914400">
              <a:spcBef>
                <a:spcPct val="50000"/>
              </a:spcBef>
            </a:pPr>
            <a:r>
              <a:rPr lang="en-US" sz="4400"/>
              <a:t>  </a:t>
            </a:r>
          </a:p>
          <a:p>
            <a:pPr algn="r" defTabSz="914400">
              <a:spcBef>
                <a:spcPct val="50000"/>
              </a:spcBef>
            </a:pPr>
            <a:endParaRPr lang="en-US" sz="4400"/>
          </a:p>
        </p:txBody>
      </p:sp>
      <p:pic>
        <p:nvPicPr>
          <p:cNvPr id="51203" name="Picture 5"/>
          <p:cNvPicPr>
            <a:picLocks noChangeAspect="1" noChangeArrowheads="1"/>
          </p:cNvPicPr>
          <p:nvPr/>
        </p:nvPicPr>
        <p:blipFill>
          <a:blip r:embed="rId3" cstate="screen"/>
          <a:srcRect/>
          <a:stretch>
            <a:fillRect/>
          </a:stretch>
        </p:blipFill>
        <p:spPr bwMode="auto">
          <a:xfrm>
            <a:off x="6678613" y="941388"/>
            <a:ext cx="1779587" cy="177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163" y="2951163"/>
            <a:ext cx="8229600" cy="3165475"/>
          </a:xfrm>
        </p:spPr>
        <p:txBody>
          <a:bodyPr/>
          <a:lstStyle/>
          <a:p>
            <a:pPr eaLnBrk="1" hangingPunct="1"/>
            <a:r>
              <a:rPr lang="en-US" sz="2400" dirty="0" smtClean="0">
                <a:latin typeface="Arial" charset="0"/>
              </a:rPr>
              <a:t>Develop a highly-effective model for 7-12 special education teacher preparation</a:t>
            </a:r>
          </a:p>
          <a:p>
            <a:pPr eaLnBrk="1" hangingPunct="1"/>
            <a:r>
              <a:rPr lang="en-US" sz="2400" dirty="0" smtClean="0">
                <a:latin typeface="Arial" charset="0"/>
              </a:rPr>
              <a:t>Align special education instructional strategies with general curriculum course content</a:t>
            </a:r>
          </a:p>
          <a:p>
            <a:pPr eaLnBrk="1" hangingPunct="1"/>
            <a:r>
              <a:rPr lang="en-US" sz="2400" dirty="0" smtClean="0">
                <a:latin typeface="Arial" charset="0"/>
              </a:rPr>
              <a:t>Intensify field experiences to prepare teachers for challenging multicultural settings</a:t>
            </a:r>
          </a:p>
          <a:p>
            <a:pPr eaLnBrk="1" hangingPunct="1">
              <a:buFont typeface="Wingdings 3" pitchFamily="18" charset="2"/>
              <a:buNone/>
            </a:pPr>
            <a:endParaRPr lang="en-US" sz="2400" dirty="0" smtClean="0">
              <a:latin typeface="Arial" charset="0"/>
            </a:endParaRPr>
          </a:p>
          <a:p>
            <a:pPr algn="r" eaLnBrk="1" hangingPunct="1">
              <a:buFont typeface="Wingdings 3" pitchFamily="18" charset="2"/>
              <a:buNone/>
            </a:pPr>
            <a:endParaRPr lang="en-US" sz="2100" b="1" i="1" dirty="0" smtClean="0"/>
          </a:p>
        </p:txBody>
      </p:sp>
      <p:sp>
        <p:nvSpPr>
          <p:cNvPr id="2" name="Title 1"/>
          <p:cNvSpPr>
            <a:spLocks noGrp="1"/>
          </p:cNvSpPr>
          <p:nvPr>
            <p:ph type="title"/>
          </p:nvPr>
        </p:nvSpPr>
        <p:spPr>
          <a:xfrm>
            <a:off x="3267169" y="1207734"/>
            <a:ext cx="5168846" cy="843215"/>
          </a:xfrm>
        </p:spPr>
        <p:txBody>
          <a:bodyPr>
            <a:normAutofit fontScale="90000"/>
          </a:bodyPr>
          <a:lstStyle/>
          <a:p>
            <a:pPr eaLnBrk="1" fontAlgn="auto" hangingPunct="1">
              <a:spcAft>
                <a:spcPts val="0"/>
              </a:spcAft>
              <a:defRPr/>
            </a:pPr>
            <a:r>
              <a:rPr lang="en-US" dirty="0" smtClean="0"/>
              <a:t>325T: Special Education </a:t>
            </a:r>
            <a:r>
              <a:rPr lang="en-US" dirty="0" err="1" smtClean="0"/>
              <a:t>Preservice</a:t>
            </a:r>
            <a:r>
              <a:rPr lang="en-US" dirty="0" smtClean="0"/>
              <a:t> Improvement Grant</a:t>
            </a:r>
            <a:endParaRPr lang="en-US" dirty="0"/>
          </a:p>
        </p:txBody>
      </p:sp>
      <p:sp>
        <p:nvSpPr>
          <p:cNvPr id="16387" name="TextBox 3"/>
          <p:cNvSpPr txBox="1">
            <a:spLocks noChangeArrowheads="1"/>
          </p:cNvSpPr>
          <p:nvPr/>
        </p:nvSpPr>
        <p:spPr bwMode="auto">
          <a:xfrm>
            <a:off x="5435600" y="5827713"/>
            <a:ext cx="3459163" cy="738187"/>
          </a:xfrm>
          <a:prstGeom prst="rect">
            <a:avLst/>
          </a:prstGeom>
          <a:noFill/>
          <a:ln w="9525">
            <a:noFill/>
            <a:miter lim="800000"/>
            <a:headEnd/>
            <a:tailEnd/>
          </a:ln>
        </p:spPr>
        <p:txBody>
          <a:bodyPr wrap="none">
            <a:spAutoFit/>
          </a:bodyPr>
          <a:lstStyle/>
          <a:p>
            <a:pPr algn="r"/>
            <a:r>
              <a:rPr lang="en-US" sz="1400" b="1" i="1">
                <a:latin typeface="Lucida Sans Unicode" pitchFamily="34" charset="0"/>
              </a:rPr>
              <a:t>Contact: Bonnie D. Jones, Ed.D.</a:t>
            </a:r>
          </a:p>
          <a:p>
            <a:pPr algn="r"/>
            <a:r>
              <a:rPr lang="en-US" sz="1400" b="1" i="1">
                <a:latin typeface="Lucida Sans Unicode" pitchFamily="34" charset="0"/>
              </a:rPr>
              <a:t>Office of Special Education Programs</a:t>
            </a:r>
          </a:p>
          <a:p>
            <a:pPr algn="r"/>
            <a:r>
              <a:rPr lang="en-US" sz="1400" b="1" i="1">
                <a:latin typeface="Lucida Sans Unicode" pitchFamily="34" charset="0"/>
              </a:rPr>
              <a:t>US Department of Education</a:t>
            </a:r>
            <a:endParaRPr lang="en-US" sz="1400">
              <a:latin typeface="Lucida Sans Unicode" pitchFamily="34" charset="0"/>
            </a:endParaRPr>
          </a:p>
        </p:txBody>
      </p:sp>
      <p:pic>
        <p:nvPicPr>
          <p:cNvPr id="16388" name="Picture 6"/>
          <p:cNvPicPr>
            <a:picLocks noChangeAspect="1" noChangeArrowheads="1"/>
          </p:cNvPicPr>
          <p:nvPr/>
        </p:nvPicPr>
        <p:blipFill>
          <a:blip r:embed="rId3" cstate="screen"/>
          <a:srcRect/>
          <a:stretch>
            <a:fillRect/>
          </a:stretch>
        </p:blipFill>
        <p:spPr bwMode="auto">
          <a:xfrm>
            <a:off x="319088" y="482600"/>
            <a:ext cx="2736850" cy="1925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38150"/>
            <a:ext cx="8229600" cy="1143000"/>
          </a:xfrm>
        </p:spPr>
        <p:txBody>
          <a:bodyPr>
            <a:normAutofit fontScale="90000"/>
          </a:bodyPr>
          <a:lstStyle/>
          <a:p>
            <a:pPr eaLnBrk="1" fontAlgn="auto" hangingPunct="1">
              <a:spcAft>
                <a:spcPts val="0"/>
              </a:spcAft>
              <a:defRPr/>
            </a:pPr>
            <a:r>
              <a:rPr lang="en-US" dirty="0" smtClean="0"/>
              <a:t>MUSE Design Team Collaborators</a:t>
            </a:r>
            <a:endParaRPr lang="en-US" dirty="0"/>
          </a:p>
        </p:txBody>
      </p:sp>
      <p:sp>
        <p:nvSpPr>
          <p:cNvPr id="18434" name="Content Placeholder 3"/>
          <p:cNvSpPr>
            <a:spLocks noGrp="1"/>
          </p:cNvSpPr>
          <p:nvPr>
            <p:ph sz="quarter" idx="4294967295"/>
          </p:nvPr>
        </p:nvSpPr>
        <p:spPr>
          <a:xfrm>
            <a:off x="457200" y="3579813"/>
            <a:ext cx="4040188" cy="2471737"/>
          </a:xfrm>
        </p:spPr>
        <p:txBody>
          <a:bodyPr/>
          <a:lstStyle/>
          <a:p>
            <a:pPr eaLnBrk="1" hangingPunct="1"/>
            <a:r>
              <a:rPr lang="en-US" sz="2000" smtClean="0"/>
              <a:t>Andrea Spencer</a:t>
            </a:r>
          </a:p>
          <a:p>
            <a:pPr eaLnBrk="1" hangingPunct="1"/>
            <a:r>
              <a:rPr lang="en-US" sz="2000" smtClean="0"/>
              <a:t>Shana Zaslow</a:t>
            </a:r>
          </a:p>
          <a:p>
            <a:pPr eaLnBrk="1" hangingPunct="1"/>
            <a:r>
              <a:rPr lang="en-US" sz="2000" smtClean="0"/>
              <a:t>Karina Otoya-Knapp</a:t>
            </a:r>
          </a:p>
          <a:p>
            <a:pPr eaLnBrk="1" hangingPunct="1"/>
            <a:r>
              <a:rPr lang="en-US" sz="2000" smtClean="0"/>
              <a:t>Jessica Millstone</a:t>
            </a:r>
          </a:p>
          <a:p>
            <a:pPr eaLnBrk="1" hangingPunct="1"/>
            <a:r>
              <a:rPr lang="en-US" sz="2000" smtClean="0"/>
              <a:t>Curriculum Team Members</a:t>
            </a:r>
          </a:p>
        </p:txBody>
      </p:sp>
      <p:sp>
        <p:nvSpPr>
          <p:cNvPr id="18435" name="Content Placeholder 5"/>
          <p:cNvSpPr>
            <a:spLocks noGrp="1"/>
          </p:cNvSpPr>
          <p:nvPr>
            <p:ph sz="quarter" idx="4294967295"/>
          </p:nvPr>
        </p:nvSpPr>
        <p:spPr>
          <a:xfrm>
            <a:off x="4975225" y="3621088"/>
            <a:ext cx="4041775" cy="1408112"/>
          </a:xfrm>
        </p:spPr>
        <p:txBody>
          <a:bodyPr/>
          <a:lstStyle/>
          <a:p>
            <a:pPr eaLnBrk="1" hangingPunct="1">
              <a:spcBef>
                <a:spcPct val="0"/>
              </a:spcBef>
            </a:pPr>
            <a:r>
              <a:rPr lang="en-US" sz="2000" smtClean="0"/>
              <a:t>Sanda Balaban</a:t>
            </a:r>
          </a:p>
          <a:p>
            <a:pPr eaLnBrk="1" hangingPunct="1">
              <a:spcBef>
                <a:spcPct val="0"/>
              </a:spcBef>
            </a:pPr>
            <a:r>
              <a:rPr lang="en-US" sz="2000" smtClean="0"/>
              <a:t>Tammy Vu</a:t>
            </a:r>
          </a:p>
          <a:p>
            <a:pPr eaLnBrk="1" hangingPunct="1">
              <a:spcBef>
                <a:spcPct val="0"/>
              </a:spcBef>
            </a:pPr>
            <a:r>
              <a:rPr lang="en-US" sz="2000" smtClean="0"/>
              <a:t>Design Team Members</a:t>
            </a:r>
          </a:p>
        </p:txBody>
      </p:sp>
      <p:grpSp>
        <p:nvGrpSpPr>
          <p:cNvPr id="18436" name="Group 9"/>
          <p:cNvGrpSpPr>
            <a:grpSpLocks/>
          </p:cNvGrpSpPr>
          <p:nvPr/>
        </p:nvGrpSpPr>
        <p:grpSpPr bwMode="auto">
          <a:xfrm>
            <a:off x="601663" y="1404938"/>
            <a:ext cx="7497762" cy="2413000"/>
            <a:chOff x="288" y="690"/>
            <a:chExt cx="4723" cy="1520"/>
          </a:xfrm>
        </p:grpSpPr>
        <p:pic>
          <p:nvPicPr>
            <p:cNvPr id="18438" name="Picture 8" descr="bridges2.jpg"/>
            <p:cNvPicPr>
              <a:picLocks noChangeAspect="1" noChangeArrowheads="1"/>
            </p:cNvPicPr>
            <p:nvPr/>
          </p:nvPicPr>
          <p:blipFill>
            <a:blip r:embed="rId3" cstate="screen"/>
            <a:srcRect/>
            <a:stretch>
              <a:fillRect/>
            </a:stretch>
          </p:blipFill>
          <p:spPr bwMode="auto">
            <a:xfrm>
              <a:off x="3110" y="1220"/>
              <a:ext cx="1901" cy="601"/>
            </a:xfrm>
            <a:prstGeom prst="rect">
              <a:avLst/>
            </a:prstGeom>
            <a:noFill/>
            <a:ln w="57150">
              <a:solidFill>
                <a:schemeClr val="accent1"/>
              </a:solidFill>
              <a:miter lim="800000"/>
              <a:headEnd/>
              <a:tailEnd/>
            </a:ln>
          </p:spPr>
        </p:pic>
        <p:sp>
          <p:nvSpPr>
            <p:cNvPr id="18439" name="AutoShape 8"/>
            <p:cNvSpPr>
              <a:spLocks noChangeArrowheads="1"/>
            </p:cNvSpPr>
            <p:nvPr/>
          </p:nvSpPr>
          <p:spPr bwMode="auto">
            <a:xfrm rot="15803079" flipH="1">
              <a:off x="2532" y="859"/>
              <a:ext cx="601" cy="2102"/>
            </a:xfrm>
            <a:prstGeom prst="curvedLeftArrow">
              <a:avLst>
                <a:gd name="adj1" fmla="val 28531"/>
                <a:gd name="adj2" fmla="val 139900"/>
                <a:gd name="adj3" fmla="val 74236"/>
              </a:avLst>
            </a:prstGeom>
            <a:solidFill>
              <a:schemeClr val="accent1"/>
            </a:solidFill>
            <a:ln w="9525">
              <a:solidFill>
                <a:schemeClr val="tx1"/>
              </a:solidFill>
              <a:miter lim="800000"/>
              <a:headEnd/>
              <a:tailEnd/>
            </a:ln>
          </p:spPr>
          <p:txBody>
            <a:bodyPr vert="eaVert" wrap="none" anchor="ctr"/>
            <a:lstStyle/>
            <a:p>
              <a:endParaRPr lang="en-US"/>
            </a:p>
          </p:txBody>
        </p:sp>
        <p:pic>
          <p:nvPicPr>
            <p:cNvPr id="18440" name="Picture 9" descr="bank_street_logo.gif"/>
            <p:cNvPicPr>
              <a:picLocks noChangeAspect="1" noChangeArrowheads="1"/>
            </p:cNvPicPr>
            <p:nvPr/>
          </p:nvPicPr>
          <p:blipFill>
            <a:blip r:embed="rId4" cstate="screen"/>
            <a:srcRect/>
            <a:stretch>
              <a:fillRect/>
            </a:stretch>
          </p:blipFill>
          <p:spPr bwMode="auto">
            <a:xfrm>
              <a:off x="288" y="1220"/>
              <a:ext cx="2545" cy="615"/>
            </a:xfrm>
            <a:prstGeom prst="rect">
              <a:avLst/>
            </a:prstGeom>
            <a:noFill/>
            <a:ln w="57150">
              <a:solidFill>
                <a:schemeClr val="accent1"/>
              </a:solidFill>
              <a:miter lim="800000"/>
              <a:headEnd/>
              <a:tailEnd/>
            </a:ln>
          </p:spPr>
        </p:pic>
        <p:sp>
          <p:nvSpPr>
            <p:cNvPr id="18441" name="AutoShape 7"/>
            <p:cNvSpPr>
              <a:spLocks noChangeArrowheads="1"/>
            </p:cNvSpPr>
            <p:nvPr/>
          </p:nvSpPr>
          <p:spPr bwMode="auto">
            <a:xfrm rot="15803079" flipV="1">
              <a:off x="2039" y="-60"/>
              <a:ext cx="601" cy="2102"/>
            </a:xfrm>
            <a:prstGeom prst="curvedLeftArrow">
              <a:avLst>
                <a:gd name="adj1" fmla="val 28531"/>
                <a:gd name="adj2" fmla="val 139900"/>
                <a:gd name="adj3" fmla="val 74236"/>
              </a:avLst>
            </a:prstGeom>
            <a:solidFill>
              <a:schemeClr val="accent1"/>
            </a:solidFill>
            <a:ln w="9525">
              <a:solidFill>
                <a:schemeClr val="tx1"/>
              </a:solidFill>
              <a:miter lim="800000"/>
              <a:headEnd/>
              <a:tailEnd/>
            </a:ln>
          </p:spPr>
          <p:txBody>
            <a:bodyPr rot="10800000" vert="eaVert" wrap="none" anchor="ctr"/>
            <a:lstStyle/>
            <a:p>
              <a:endParaRPr lang="en-US"/>
            </a:p>
          </p:txBody>
        </p:sp>
      </p:grpSp>
      <p:sp>
        <p:nvSpPr>
          <p:cNvPr id="18437" name="Text Box 10"/>
          <p:cNvSpPr txBox="1">
            <a:spLocks noChangeArrowheads="1"/>
          </p:cNvSpPr>
          <p:nvPr/>
        </p:nvSpPr>
        <p:spPr bwMode="auto">
          <a:xfrm>
            <a:off x="2012950" y="5461000"/>
            <a:ext cx="5191125" cy="514350"/>
          </a:xfrm>
          <a:prstGeom prst="rect">
            <a:avLst/>
          </a:prstGeom>
          <a:noFill/>
          <a:ln w="57150">
            <a:solidFill>
              <a:schemeClr val="accent1"/>
            </a:solidFill>
            <a:miter lim="800000"/>
            <a:headEnd/>
            <a:tailEnd/>
          </a:ln>
        </p:spPr>
        <p:txBody>
          <a:bodyPr>
            <a:spAutoFit/>
          </a:bodyPr>
          <a:lstStyle/>
          <a:p>
            <a:pPr algn="ctr" defTabSz="914400">
              <a:spcBef>
                <a:spcPct val="50000"/>
              </a:spcBef>
            </a:pPr>
            <a:r>
              <a:rPr lang="en-US" sz="2400" b="1">
                <a:latin typeface="Lucida Sans Unicode" pitchFamily="34" charset="0"/>
              </a:rPr>
              <a:t>Advisory Board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417513" y="1989138"/>
            <a:ext cx="5740400" cy="4017962"/>
          </a:xfrm>
        </p:spPr>
        <p:txBody>
          <a:bodyPr/>
          <a:lstStyle/>
          <a:p>
            <a:pPr>
              <a:lnSpc>
                <a:spcPct val="90000"/>
              </a:lnSpc>
            </a:pPr>
            <a:r>
              <a:rPr lang="en-US" sz="2200" smtClean="0">
                <a:latin typeface="Arial" charset="0"/>
              </a:rPr>
              <a:t>College faculty</a:t>
            </a:r>
          </a:p>
          <a:p>
            <a:pPr>
              <a:lnSpc>
                <a:spcPct val="90000"/>
              </a:lnSpc>
            </a:pPr>
            <a:r>
              <a:rPr lang="en-US" sz="2200" smtClean="0">
                <a:latin typeface="Arial" charset="0"/>
              </a:rPr>
              <a:t>LEA Administrators</a:t>
            </a:r>
          </a:p>
          <a:p>
            <a:pPr lvl="1">
              <a:lnSpc>
                <a:spcPct val="90000"/>
              </a:lnSpc>
            </a:pPr>
            <a:r>
              <a:rPr lang="en-US" sz="2200" smtClean="0">
                <a:latin typeface="Arial" charset="0"/>
              </a:rPr>
              <a:t>Special Education</a:t>
            </a:r>
          </a:p>
          <a:p>
            <a:pPr lvl="1">
              <a:lnSpc>
                <a:spcPct val="90000"/>
              </a:lnSpc>
            </a:pPr>
            <a:r>
              <a:rPr lang="en-US" sz="2200" smtClean="0">
                <a:latin typeface="Arial" charset="0"/>
              </a:rPr>
              <a:t>Literacy</a:t>
            </a:r>
          </a:p>
          <a:p>
            <a:pPr lvl="1">
              <a:lnSpc>
                <a:spcPct val="90000"/>
              </a:lnSpc>
            </a:pPr>
            <a:r>
              <a:rPr lang="en-US" sz="2200" smtClean="0">
                <a:latin typeface="Arial" charset="0"/>
              </a:rPr>
              <a:t>Career &amp; Technical Education</a:t>
            </a:r>
          </a:p>
          <a:p>
            <a:pPr lvl="1">
              <a:lnSpc>
                <a:spcPct val="90000"/>
              </a:lnSpc>
            </a:pPr>
            <a:r>
              <a:rPr lang="en-US" sz="2200" smtClean="0">
                <a:latin typeface="Arial" charset="0"/>
              </a:rPr>
              <a:t>Multiple Pathways</a:t>
            </a:r>
          </a:p>
          <a:p>
            <a:pPr lvl="1">
              <a:lnSpc>
                <a:spcPct val="90000"/>
              </a:lnSpc>
            </a:pPr>
            <a:r>
              <a:rPr lang="en-US" sz="2200" smtClean="0">
                <a:latin typeface="Arial" charset="0"/>
              </a:rPr>
              <a:t>Teacher Development</a:t>
            </a:r>
          </a:p>
          <a:p>
            <a:pPr>
              <a:lnSpc>
                <a:spcPct val="90000"/>
              </a:lnSpc>
            </a:pPr>
            <a:r>
              <a:rPr lang="en-US" sz="2200" smtClean="0">
                <a:latin typeface="Arial" charset="0"/>
              </a:rPr>
              <a:t>Community-based Organizations</a:t>
            </a:r>
          </a:p>
          <a:p>
            <a:pPr>
              <a:lnSpc>
                <a:spcPct val="90000"/>
              </a:lnSpc>
            </a:pPr>
            <a:r>
              <a:rPr lang="en-US" sz="2200" smtClean="0">
                <a:latin typeface="Arial" charset="0"/>
              </a:rPr>
              <a:t>Working Teachers</a:t>
            </a:r>
          </a:p>
          <a:p>
            <a:pPr>
              <a:lnSpc>
                <a:spcPct val="90000"/>
              </a:lnSpc>
            </a:pPr>
            <a:r>
              <a:rPr lang="en-US" sz="2200" smtClean="0">
                <a:latin typeface="Arial" charset="0"/>
              </a:rPr>
              <a:t>Bank Street graduate students</a:t>
            </a:r>
          </a:p>
          <a:p>
            <a:pPr>
              <a:lnSpc>
                <a:spcPct val="90000"/>
              </a:lnSpc>
            </a:pPr>
            <a:r>
              <a:rPr lang="en-US" sz="2200" smtClean="0">
                <a:latin typeface="Arial" charset="0"/>
              </a:rPr>
              <a:t>Independent schools</a:t>
            </a:r>
          </a:p>
        </p:txBody>
      </p:sp>
      <p:pic>
        <p:nvPicPr>
          <p:cNvPr id="20482" name="Picture 5" descr="advisory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594225" y="881063"/>
            <a:ext cx="4705350" cy="5383212"/>
          </a:xfrm>
          <a:prstGeom prst="rect">
            <a:avLst/>
          </a:prstGeom>
          <a:noFill/>
          <a:ln w="9525">
            <a:noFill/>
            <a:miter lim="800000"/>
            <a:headEnd/>
            <a:tailEnd/>
          </a:ln>
        </p:spPr>
      </p:pic>
      <p:sp>
        <p:nvSpPr>
          <p:cNvPr id="20483" name="Text Box 6"/>
          <p:cNvSpPr txBox="1">
            <a:spLocks noChangeArrowheads="1"/>
          </p:cNvSpPr>
          <p:nvPr/>
        </p:nvSpPr>
        <p:spPr bwMode="auto">
          <a:xfrm>
            <a:off x="417513" y="1014413"/>
            <a:ext cx="8618537" cy="701675"/>
          </a:xfrm>
          <a:prstGeom prst="rect">
            <a:avLst/>
          </a:prstGeom>
          <a:noFill/>
          <a:ln w="9525">
            <a:noFill/>
            <a:miter lim="800000"/>
            <a:headEnd/>
            <a:tailEnd/>
          </a:ln>
        </p:spPr>
        <p:txBody>
          <a:bodyPr>
            <a:spAutoFit/>
          </a:bodyPr>
          <a:lstStyle/>
          <a:p>
            <a:pPr defTabSz="914400">
              <a:spcBef>
                <a:spcPct val="50000"/>
              </a:spcBef>
            </a:pPr>
            <a:r>
              <a:rPr lang="en-US" sz="4000"/>
              <a:t>ADVISORY PERSPECTIVES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50" y="3219450"/>
            <a:ext cx="8229600" cy="2493963"/>
          </a:xfrm>
        </p:spPr>
        <p:txBody>
          <a:bodyPr/>
          <a:lstStyle/>
          <a:p>
            <a:pPr marL="514350" indent="-514350" eaLnBrk="1" hangingPunct="1"/>
            <a:r>
              <a:rPr lang="en-US" sz="2400" smtClean="0">
                <a:latin typeface="Arial" charset="0"/>
              </a:rPr>
              <a:t>Close collaboration with public schools;</a:t>
            </a:r>
          </a:p>
          <a:p>
            <a:pPr marL="514350" indent="-514350" eaLnBrk="1" hangingPunct="1"/>
            <a:r>
              <a:rPr lang="en-US" sz="2400" smtClean="0">
                <a:latin typeface="Arial" charset="0"/>
              </a:rPr>
              <a:t>Strong foundations grounded in research and evidence-based practices;</a:t>
            </a:r>
          </a:p>
          <a:p>
            <a:pPr marL="514350" indent="-514350" eaLnBrk="1" hangingPunct="1"/>
            <a:r>
              <a:rPr lang="en-US" sz="2400" smtClean="0">
                <a:latin typeface="Arial" charset="0"/>
              </a:rPr>
              <a:t>Culturally-responsive teaching; and,</a:t>
            </a:r>
          </a:p>
          <a:p>
            <a:pPr marL="514350" indent="-514350" eaLnBrk="1" hangingPunct="1"/>
            <a:r>
              <a:rPr lang="en-US" sz="2400" smtClean="0">
                <a:latin typeface="Arial" charset="0"/>
              </a:rPr>
              <a:t>On-going evaluation and quality improvement.</a:t>
            </a:r>
          </a:p>
        </p:txBody>
      </p:sp>
      <p:pic>
        <p:nvPicPr>
          <p:cNvPr id="22530" name="Picture 5" descr="process 2"/>
          <p:cNvPicPr>
            <a:picLocks noChangeAspect="1" noChangeArrowheads="1"/>
          </p:cNvPicPr>
          <p:nvPr/>
        </p:nvPicPr>
        <p:blipFill>
          <a:blip r:embed="rId3" cstate="screen"/>
          <a:srcRect/>
          <a:stretch>
            <a:fillRect/>
          </a:stretch>
        </p:blipFill>
        <p:spPr bwMode="auto">
          <a:xfrm>
            <a:off x="6270625" y="684213"/>
            <a:ext cx="2141538" cy="2205037"/>
          </a:xfrm>
          <a:prstGeom prst="rect">
            <a:avLst/>
          </a:prstGeom>
          <a:noFill/>
          <a:ln w="38100">
            <a:solidFill>
              <a:schemeClr val="accent1"/>
            </a:solidFill>
            <a:miter lim="800000"/>
            <a:headEnd/>
            <a:tailEnd/>
          </a:ln>
        </p:spPr>
      </p:pic>
      <p:sp>
        <p:nvSpPr>
          <p:cNvPr id="22531" name="Text Box 5"/>
          <p:cNvSpPr txBox="1">
            <a:spLocks noChangeArrowheads="1"/>
          </p:cNvSpPr>
          <p:nvPr/>
        </p:nvSpPr>
        <p:spPr bwMode="auto">
          <a:xfrm>
            <a:off x="515938" y="1535113"/>
            <a:ext cx="5510212" cy="762000"/>
          </a:xfrm>
          <a:prstGeom prst="rect">
            <a:avLst/>
          </a:prstGeom>
          <a:noFill/>
          <a:ln w="9525">
            <a:noFill/>
            <a:miter lim="800000"/>
            <a:headEnd/>
            <a:tailEnd/>
          </a:ln>
        </p:spPr>
        <p:txBody>
          <a:bodyPr>
            <a:spAutoFit/>
          </a:bodyPr>
          <a:lstStyle/>
          <a:p>
            <a:pPr defTabSz="914400">
              <a:spcBef>
                <a:spcPct val="50000"/>
              </a:spcBef>
            </a:pPr>
            <a:r>
              <a:rPr lang="en-US" sz="4400"/>
              <a:t>MAKINGS OF MUSE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457200" y="3635375"/>
            <a:ext cx="8229600" cy="2516188"/>
          </a:xfrm>
        </p:spPr>
        <p:txBody>
          <a:bodyPr/>
          <a:lstStyle/>
          <a:p>
            <a:r>
              <a:rPr lang="en-US" sz="2400" smtClean="0"/>
              <a:t>Revolutionary change not evolutionary tinkering</a:t>
            </a:r>
          </a:p>
          <a:p>
            <a:r>
              <a:rPr lang="en-US" sz="2400" smtClean="0"/>
              <a:t>New teachers must master content</a:t>
            </a:r>
          </a:p>
          <a:p>
            <a:r>
              <a:rPr lang="en-US" sz="2400" smtClean="0"/>
              <a:t>Well-supported, embedded fieldwork experiences</a:t>
            </a:r>
          </a:p>
          <a:p>
            <a:r>
              <a:rPr lang="en-US" sz="2400" smtClean="0"/>
              <a:t>Teaching excellence through the lens of student achievement</a:t>
            </a:r>
          </a:p>
          <a:p>
            <a:endParaRPr lang="en-US" sz="2400" smtClean="0"/>
          </a:p>
          <a:p>
            <a:pPr>
              <a:buFont typeface="Wingdings 3" pitchFamily="18" charset="2"/>
              <a:buNone/>
            </a:pPr>
            <a:endParaRPr lang="en-US" smtClean="0"/>
          </a:p>
        </p:txBody>
      </p:sp>
      <p:sp>
        <p:nvSpPr>
          <p:cNvPr id="24578" name="Text Box 4"/>
          <p:cNvSpPr txBox="1">
            <a:spLocks noChangeArrowheads="1"/>
          </p:cNvSpPr>
          <p:nvPr/>
        </p:nvSpPr>
        <p:spPr bwMode="auto">
          <a:xfrm>
            <a:off x="457200" y="1225550"/>
            <a:ext cx="7905750" cy="1766888"/>
          </a:xfrm>
          <a:prstGeom prst="rect">
            <a:avLst/>
          </a:prstGeom>
          <a:noFill/>
          <a:ln w="9525">
            <a:noFill/>
            <a:miter lim="800000"/>
            <a:headEnd/>
            <a:tailEnd/>
          </a:ln>
        </p:spPr>
        <p:txBody>
          <a:bodyPr>
            <a:spAutoFit/>
          </a:bodyPr>
          <a:lstStyle/>
          <a:p>
            <a:pPr algn="r" defTabSz="914400">
              <a:spcBef>
                <a:spcPct val="50000"/>
              </a:spcBef>
            </a:pPr>
            <a:r>
              <a:rPr lang="en-US" sz="4400"/>
              <a:t>NATIONAL </a:t>
            </a:r>
          </a:p>
          <a:p>
            <a:pPr algn="r" defTabSz="914400">
              <a:spcBef>
                <a:spcPct val="50000"/>
              </a:spcBef>
            </a:pPr>
            <a:r>
              <a:rPr lang="en-US" sz="4400"/>
              <a:t>POLICY PUSH</a:t>
            </a:r>
          </a:p>
        </p:txBody>
      </p:sp>
      <p:pic>
        <p:nvPicPr>
          <p:cNvPr id="24579" name="Picture 7" descr="arneduncan"/>
          <p:cNvPicPr>
            <a:picLocks noChangeAspect="1" noChangeArrowheads="1"/>
          </p:cNvPicPr>
          <p:nvPr/>
        </p:nvPicPr>
        <p:blipFill>
          <a:blip r:embed="rId3" cstate="screen"/>
          <a:srcRect/>
          <a:stretch>
            <a:fillRect/>
          </a:stretch>
        </p:blipFill>
        <p:spPr bwMode="auto">
          <a:xfrm>
            <a:off x="893763" y="731838"/>
            <a:ext cx="160655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6150"/>
            <a:ext cx="8232775" cy="3484563"/>
          </a:xfrm>
        </p:spPr>
        <p:txBody>
          <a:bodyPr/>
          <a:lstStyle/>
          <a:p>
            <a:pPr marL="514350" indent="-514350" eaLnBrk="1" hangingPunct="1"/>
            <a:r>
              <a:rPr lang="en-US" sz="2400" smtClean="0"/>
              <a:t>An </a:t>
            </a:r>
            <a:r>
              <a:rPr lang="en-US" sz="2400" u="sng" smtClean="0"/>
              <a:t>innovative</a:t>
            </a:r>
            <a:r>
              <a:rPr lang="en-US" sz="2400" smtClean="0"/>
              <a:t> special education 7-12 program, including course content &amp; clinical experiences integrating theory and practice;</a:t>
            </a:r>
          </a:p>
          <a:p>
            <a:pPr marL="514350" indent="-514350" eaLnBrk="1" hangingPunct="1"/>
            <a:r>
              <a:rPr lang="en-US" sz="2400" smtClean="0"/>
              <a:t>A </a:t>
            </a:r>
            <a:r>
              <a:rPr lang="en-US" sz="2400" u="sng" smtClean="0"/>
              <a:t>dynamic</a:t>
            </a:r>
            <a:r>
              <a:rPr lang="en-US" sz="2400" smtClean="0"/>
              <a:t> approach consistent with NYSED requirements and professional standards;  </a:t>
            </a:r>
          </a:p>
          <a:p>
            <a:pPr marL="514350" indent="-514350" eaLnBrk="1" hangingPunct="1"/>
            <a:r>
              <a:rPr lang="en-US" sz="2400" u="sng" smtClean="0"/>
              <a:t>Powerful</a:t>
            </a:r>
            <a:r>
              <a:rPr lang="en-US" sz="2400" smtClean="0"/>
              <a:t> clinical teaching experiences in urban schools through Collaborative Team Teaching (CTT) and other service delivery models.</a:t>
            </a:r>
          </a:p>
          <a:p>
            <a:pPr marL="514350" indent="-514350" eaLnBrk="1" hangingPunct="1">
              <a:buFont typeface="Wingdings 3" pitchFamily="18" charset="2"/>
              <a:buAutoNum type="arabicPeriod"/>
            </a:pPr>
            <a:endParaRPr lang="en-US" sz="2400" smtClean="0"/>
          </a:p>
        </p:txBody>
      </p:sp>
      <p:sp>
        <p:nvSpPr>
          <p:cNvPr id="26626" name="Text Box 4"/>
          <p:cNvSpPr txBox="1">
            <a:spLocks noChangeArrowheads="1"/>
          </p:cNvSpPr>
          <p:nvPr/>
        </p:nvSpPr>
        <p:spPr bwMode="auto">
          <a:xfrm>
            <a:off x="457200" y="1060450"/>
            <a:ext cx="7212013" cy="701675"/>
          </a:xfrm>
          <a:prstGeom prst="rect">
            <a:avLst/>
          </a:prstGeom>
          <a:noFill/>
          <a:ln w="9525">
            <a:noFill/>
            <a:miter lim="800000"/>
            <a:headEnd/>
            <a:tailEnd/>
          </a:ln>
        </p:spPr>
        <p:txBody>
          <a:bodyPr>
            <a:spAutoFit/>
          </a:bodyPr>
          <a:lstStyle/>
          <a:p>
            <a:pPr defTabSz="914400">
              <a:spcBef>
                <a:spcPct val="50000"/>
              </a:spcBef>
            </a:pPr>
            <a:r>
              <a:rPr lang="en-US" sz="4000"/>
              <a:t>THE DESIGN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32138"/>
            <a:ext cx="8229600" cy="2633662"/>
          </a:xfrm>
        </p:spPr>
        <p:txBody>
          <a:bodyPr/>
          <a:lstStyle/>
          <a:p>
            <a:pPr marL="514350" indent="-514350" eaLnBrk="1" hangingPunct="1"/>
            <a:r>
              <a:rPr lang="en-US" sz="2400" smtClean="0"/>
              <a:t>Fully prepared special education middle and high school teachers in shortage areas; and,</a:t>
            </a:r>
          </a:p>
          <a:p>
            <a:pPr marL="514350" indent="-514350" eaLnBrk="1" hangingPunct="1"/>
            <a:r>
              <a:rPr lang="en-US" sz="2400" smtClean="0"/>
              <a:t>Access and achievement for students with disabilities from diverse cultural, ethnic, linguistic and socio-economic backgrounds.</a:t>
            </a:r>
            <a:r>
              <a:rPr lang="en-US" smtClean="0"/>
              <a:t> </a:t>
            </a:r>
          </a:p>
          <a:p>
            <a:pPr marL="514350" indent="-514350" eaLnBrk="1" hangingPunct="1"/>
            <a:endParaRPr lang="en-US" smtClean="0"/>
          </a:p>
        </p:txBody>
      </p:sp>
      <p:sp>
        <p:nvSpPr>
          <p:cNvPr id="28674" name="Text Box 4"/>
          <p:cNvSpPr txBox="1">
            <a:spLocks noChangeArrowheads="1"/>
          </p:cNvSpPr>
          <p:nvPr/>
        </p:nvSpPr>
        <p:spPr bwMode="auto">
          <a:xfrm>
            <a:off x="457200" y="1844675"/>
            <a:ext cx="5380038" cy="701675"/>
          </a:xfrm>
          <a:prstGeom prst="rect">
            <a:avLst/>
          </a:prstGeom>
          <a:noFill/>
          <a:ln w="9525">
            <a:noFill/>
            <a:miter lim="800000"/>
            <a:headEnd/>
            <a:tailEnd/>
          </a:ln>
        </p:spPr>
        <p:txBody>
          <a:bodyPr>
            <a:spAutoFit/>
          </a:bodyPr>
          <a:lstStyle/>
          <a:p>
            <a:pPr defTabSz="914400">
              <a:spcBef>
                <a:spcPct val="50000"/>
              </a:spcBef>
            </a:pPr>
            <a:r>
              <a:rPr lang="en-US" sz="4000"/>
              <a:t>SUCCESS MEANS - </a:t>
            </a:r>
          </a:p>
        </p:txBody>
      </p:sp>
      <p:pic>
        <p:nvPicPr>
          <p:cNvPr id="28675" name="Picture 5" descr="TEAM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722938" y="898525"/>
            <a:ext cx="2559050" cy="213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212725" y="2197100"/>
            <a:ext cx="5073650" cy="3741738"/>
          </a:xfrm>
        </p:spPr>
        <p:txBody>
          <a:bodyPr/>
          <a:lstStyle/>
          <a:p>
            <a:pPr eaLnBrk="1" hangingPunct="1">
              <a:lnSpc>
                <a:spcPct val="90000"/>
              </a:lnSpc>
            </a:pPr>
            <a:r>
              <a:rPr lang="en-US" sz="2400" smtClean="0"/>
              <a:t>Multi-media on-line case studies as focal points (Design Team)</a:t>
            </a:r>
          </a:p>
          <a:p>
            <a:pPr eaLnBrk="1" hangingPunct="1">
              <a:lnSpc>
                <a:spcPct val="90000"/>
              </a:lnSpc>
            </a:pPr>
            <a:r>
              <a:rPr lang="en-US" sz="2400" smtClean="0"/>
              <a:t>Case development linked to field experiences (graduate students)</a:t>
            </a:r>
          </a:p>
          <a:p>
            <a:pPr eaLnBrk="1" hangingPunct="1">
              <a:lnSpc>
                <a:spcPct val="90000"/>
              </a:lnSpc>
            </a:pPr>
            <a:r>
              <a:rPr lang="en-US" sz="2400" smtClean="0"/>
              <a:t>Integrative seminars bridged by collaborative on-line study (Curriculum Team)</a:t>
            </a:r>
          </a:p>
          <a:p>
            <a:pPr eaLnBrk="1" hangingPunct="1">
              <a:lnSpc>
                <a:spcPct val="90000"/>
              </a:lnSpc>
            </a:pPr>
            <a:endParaRPr lang="en-US" sz="2400" smtClean="0"/>
          </a:p>
        </p:txBody>
      </p:sp>
      <p:pic>
        <p:nvPicPr>
          <p:cNvPr id="30722" name="Picture 4" descr="think"/>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162550" y="1617663"/>
            <a:ext cx="3981450" cy="3741737"/>
          </a:xfrm>
          <a:prstGeom prst="rect">
            <a:avLst/>
          </a:prstGeom>
          <a:noFill/>
          <a:ln w="9525">
            <a:noFill/>
            <a:miter lim="800000"/>
            <a:headEnd/>
            <a:tailEnd/>
          </a:ln>
        </p:spPr>
      </p:pic>
      <p:sp>
        <p:nvSpPr>
          <p:cNvPr id="30723" name="Text Box 5"/>
          <p:cNvSpPr txBox="1">
            <a:spLocks noChangeArrowheads="1"/>
          </p:cNvSpPr>
          <p:nvPr/>
        </p:nvSpPr>
        <p:spPr bwMode="auto">
          <a:xfrm>
            <a:off x="644525" y="915988"/>
            <a:ext cx="5006975" cy="701675"/>
          </a:xfrm>
          <a:prstGeom prst="rect">
            <a:avLst/>
          </a:prstGeom>
          <a:noFill/>
          <a:ln w="9525">
            <a:noFill/>
            <a:miter lim="800000"/>
            <a:headEnd/>
            <a:tailEnd/>
          </a:ln>
        </p:spPr>
        <p:txBody>
          <a:bodyPr wrap="none">
            <a:spAutoFit/>
          </a:bodyPr>
          <a:lstStyle/>
          <a:p>
            <a:pPr defTabSz="914400"/>
            <a:r>
              <a:rPr lang="en-US" sz="4000"/>
              <a:t>DESIGN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34103</TotalTime>
  <Words>1056</Words>
  <Application>Microsoft Office PowerPoint</Application>
  <PresentationFormat>On-screen Show (4:3)</PresentationFormat>
  <Paragraphs>136</Paragraphs>
  <Slides>19</Slides>
  <Notes>19</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Slide 1</vt:lpstr>
      <vt:lpstr>325T: Special Education Preservice Improvement Grant</vt:lpstr>
      <vt:lpstr>MUSE Design Team Collaborators</vt:lpstr>
      <vt:lpstr>Slide 4</vt:lpstr>
      <vt:lpstr>Slide 5</vt:lpstr>
      <vt:lpstr>Slide 6</vt:lpstr>
      <vt:lpstr>Slide 7</vt:lpstr>
      <vt:lpstr>Slide 8</vt:lpstr>
      <vt:lpstr>Slide 9</vt:lpstr>
      <vt:lpstr>Slide 10</vt:lpstr>
      <vt:lpstr>Slide 11</vt:lpstr>
      <vt:lpstr>DESIGN TEAM INSIGHTS</vt:lpstr>
      <vt:lpstr>Slide 13</vt:lpstr>
      <vt:lpstr>Slide 14</vt:lpstr>
      <vt:lpstr>Slide 15</vt:lpstr>
      <vt:lpstr>SHARING PERSPECTIVES</vt:lpstr>
      <vt:lpstr>Year 2: Looking ahead</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 Middle-Upper Secondary Special Education Program</dc:title>
  <dc:creator>Karina Otoya Knapp</dc:creator>
  <cp:lastModifiedBy>Steve Wirt</cp:lastModifiedBy>
  <cp:revision>64</cp:revision>
  <dcterms:created xsi:type="dcterms:W3CDTF">2010-04-21T18:16:33Z</dcterms:created>
  <dcterms:modified xsi:type="dcterms:W3CDTF">2010-03-29T18:45:24Z</dcterms:modified>
</cp:coreProperties>
</file>